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0" r:id="rId4"/>
  </p:sldMasterIdLst>
  <p:notesMasterIdLst>
    <p:notesMasterId r:id="rId20"/>
  </p:notesMasterIdLst>
  <p:handoutMasterIdLst>
    <p:handoutMasterId r:id="rId21"/>
  </p:handoutMasterIdLst>
  <p:sldIdLst>
    <p:sldId id="256" r:id="rId5"/>
    <p:sldId id="295" r:id="rId6"/>
    <p:sldId id="296" r:id="rId7"/>
    <p:sldId id="278" r:id="rId8"/>
    <p:sldId id="297" r:id="rId9"/>
    <p:sldId id="286" r:id="rId10"/>
    <p:sldId id="291" r:id="rId11"/>
    <p:sldId id="276" r:id="rId12"/>
    <p:sldId id="287" r:id="rId13"/>
    <p:sldId id="292" r:id="rId14"/>
    <p:sldId id="301" r:id="rId15"/>
    <p:sldId id="270" r:id="rId16"/>
    <p:sldId id="299" r:id="rId17"/>
    <p:sldId id="300" r:id="rId18"/>
    <p:sldId id="28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6C92DF-046A-E590-F652-F17354C9ED97}" name="Laura Armstrong" initials="LA" userId="S::lauraarmstrong@townofthepas.ca::919d8a5a-1e5a-4d07-96a2-0604ad06a79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78" autoAdjust="0"/>
    <p:restoredTop sz="72276" autoAdjust="0"/>
  </p:normalViewPr>
  <p:slideViewPr>
    <p:cSldViewPr snapToGrid="0">
      <p:cViewPr varScale="1">
        <p:scale>
          <a:sx n="52" d="100"/>
          <a:sy n="52" d="100"/>
        </p:scale>
        <p:origin x="302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Armstrong" userId="919d8a5a-1e5a-4d07-96a2-0604ad06a799" providerId="ADAL" clId="{8BF19EBE-F031-42BB-8736-B3B0869A1030}"/>
    <pc:docChg chg="undo custSel modSld">
      <pc:chgData name="Laura Armstrong" userId="919d8a5a-1e5a-4d07-96a2-0604ad06a799" providerId="ADAL" clId="{8BF19EBE-F031-42BB-8736-B3B0869A1030}" dt="2025-08-06T14:59:50.504" v="143" actId="948"/>
      <pc:docMkLst>
        <pc:docMk/>
      </pc:docMkLst>
      <pc:sldChg chg="addSp delSp modSp mod">
        <pc:chgData name="Laura Armstrong" userId="919d8a5a-1e5a-4d07-96a2-0604ad06a799" providerId="ADAL" clId="{8BF19EBE-F031-42BB-8736-B3B0869A1030}" dt="2025-08-05T17:57:30.132" v="1" actId="478"/>
        <pc:sldMkLst>
          <pc:docMk/>
          <pc:sldMk cId="494012527" sldId="256"/>
        </pc:sldMkLst>
      </pc:sldChg>
      <pc:sldChg chg="modSp mod modNotesTx">
        <pc:chgData name="Laura Armstrong" userId="919d8a5a-1e5a-4d07-96a2-0604ad06a799" providerId="ADAL" clId="{8BF19EBE-F031-42BB-8736-B3B0869A1030}" dt="2025-08-05T18:02:30.957" v="57" actId="6549"/>
        <pc:sldMkLst>
          <pc:docMk/>
          <pc:sldMk cId="4133902312" sldId="270"/>
        </pc:sldMkLst>
        <pc:spChg chg="mod">
          <ac:chgData name="Laura Armstrong" userId="919d8a5a-1e5a-4d07-96a2-0604ad06a799" providerId="ADAL" clId="{8BF19EBE-F031-42BB-8736-B3B0869A1030}" dt="2025-08-05T18:02:19.527" v="56" actId="20577"/>
          <ac:spMkLst>
            <pc:docMk/>
            <pc:sldMk cId="4133902312" sldId="270"/>
            <ac:spMk id="3" creationId="{2FD4628B-4275-E315-FDCF-08DF68A81DB6}"/>
          </ac:spMkLst>
        </pc:spChg>
      </pc:sldChg>
      <pc:sldChg chg="modNotesTx">
        <pc:chgData name="Laura Armstrong" userId="919d8a5a-1e5a-4d07-96a2-0604ad06a799" providerId="ADAL" clId="{8BF19EBE-F031-42BB-8736-B3B0869A1030}" dt="2025-08-05T17:58:31.412" v="8" actId="6549"/>
        <pc:sldMkLst>
          <pc:docMk/>
          <pc:sldMk cId="615353395" sldId="276"/>
        </pc:sldMkLst>
      </pc:sldChg>
      <pc:sldChg chg="modNotesTx">
        <pc:chgData name="Laura Armstrong" userId="919d8a5a-1e5a-4d07-96a2-0604ad06a799" providerId="ADAL" clId="{8BF19EBE-F031-42BB-8736-B3B0869A1030}" dt="2025-08-05T17:58:03.560" v="4" actId="6549"/>
        <pc:sldMkLst>
          <pc:docMk/>
          <pc:sldMk cId="1716177371" sldId="278"/>
        </pc:sldMkLst>
      </pc:sldChg>
      <pc:sldChg chg="modNotesTx">
        <pc:chgData name="Laura Armstrong" userId="919d8a5a-1e5a-4d07-96a2-0604ad06a799" providerId="ADAL" clId="{8BF19EBE-F031-42BB-8736-B3B0869A1030}" dt="2025-08-05T17:58:20.045" v="6" actId="6549"/>
        <pc:sldMkLst>
          <pc:docMk/>
          <pc:sldMk cId="3396425267" sldId="286"/>
        </pc:sldMkLst>
      </pc:sldChg>
      <pc:sldChg chg="modNotesTx">
        <pc:chgData name="Laura Armstrong" userId="919d8a5a-1e5a-4d07-96a2-0604ad06a799" providerId="ADAL" clId="{8BF19EBE-F031-42BB-8736-B3B0869A1030}" dt="2025-08-05T17:58:35.987" v="9" actId="6549"/>
        <pc:sldMkLst>
          <pc:docMk/>
          <pc:sldMk cId="3662225039" sldId="287"/>
        </pc:sldMkLst>
      </pc:sldChg>
      <pc:sldChg chg="modSp mod modNotesTx">
        <pc:chgData name="Laura Armstrong" userId="919d8a5a-1e5a-4d07-96a2-0604ad06a799" providerId="ADAL" clId="{8BF19EBE-F031-42BB-8736-B3B0869A1030}" dt="2025-08-06T14:59:50.504" v="143" actId="948"/>
        <pc:sldMkLst>
          <pc:docMk/>
          <pc:sldMk cId="4009940672" sldId="289"/>
        </pc:sldMkLst>
        <pc:spChg chg="mod">
          <ac:chgData name="Laura Armstrong" userId="919d8a5a-1e5a-4d07-96a2-0604ad06a799" providerId="ADAL" clId="{8BF19EBE-F031-42BB-8736-B3B0869A1030}" dt="2025-08-06T14:59:50.504" v="143" actId="948"/>
          <ac:spMkLst>
            <pc:docMk/>
            <pc:sldMk cId="4009940672" sldId="289"/>
            <ac:spMk id="2" creationId="{179B257F-E082-3460-02F0-CCB544979AE7}"/>
          </ac:spMkLst>
        </pc:spChg>
      </pc:sldChg>
      <pc:sldChg chg="modNotesTx">
        <pc:chgData name="Laura Armstrong" userId="919d8a5a-1e5a-4d07-96a2-0604ad06a799" providerId="ADAL" clId="{8BF19EBE-F031-42BB-8736-B3B0869A1030}" dt="2025-08-05T17:58:25.245" v="7" actId="6549"/>
        <pc:sldMkLst>
          <pc:docMk/>
          <pc:sldMk cId="2901407469" sldId="291"/>
        </pc:sldMkLst>
      </pc:sldChg>
      <pc:sldChg chg="modSp mod modNotesTx">
        <pc:chgData name="Laura Armstrong" userId="919d8a5a-1e5a-4d07-96a2-0604ad06a799" providerId="ADAL" clId="{8BF19EBE-F031-42BB-8736-B3B0869A1030}" dt="2025-08-05T17:59:04.916" v="18" actId="6549"/>
        <pc:sldMkLst>
          <pc:docMk/>
          <pc:sldMk cId="2832656628" sldId="292"/>
        </pc:sldMkLst>
        <pc:spChg chg="mod">
          <ac:chgData name="Laura Armstrong" userId="919d8a5a-1e5a-4d07-96a2-0604ad06a799" providerId="ADAL" clId="{8BF19EBE-F031-42BB-8736-B3B0869A1030}" dt="2025-08-05T17:58:55.278" v="17" actId="20577"/>
          <ac:spMkLst>
            <pc:docMk/>
            <pc:sldMk cId="2832656628" sldId="292"/>
            <ac:spMk id="28" creationId="{ADFFF4CF-A119-5087-F8C5-9E5F060A4D1C}"/>
          </ac:spMkLst>
        </pc:spChg>
      </pc:sldChg>
      <pc:sldChg chg="delSp mod">
        <pc:chgData name="Laura Armstrong" userId="919d8a5a-1e5a-4d07-96a2-0604ad06a799" providerId="ADAL" clId="{8BF19EBE-F031-42BB-8736-B3B0869A1030}" dt="2025-08-05T17:57:33.192" v="2" actId="478"/>
        <pc:sldMkLst>
          <pc:docMk/>
          <pc:sldMk cId="1956259889" sldId="295"/>
        </pc:sldMkLst>
      </pc:sldChg>
      <pc:sldChg chg="modNotesTx">
        <pc:chgData name="Laura Armstrong" userId="919d8a5a-1e5a-4d07-96a2-0604ad06a799" providerId="ADAL" clId="{8BF19EBE-F031-42BB-8736-B3B0869A1030}" dt="2025-08-05T17:57:37.661" v="3" actId="6549"/>
        <pc:sldMkLst>
          <pc:docMk/>
          <pc:sldMk cId="1854856096" sldId="296"/>
        </pc:sldMkLst>
      </pc:sldChg>
      <pc:sldChg chg="modNotesTx">
        <pc:chgData name="Laura Armstrong" userId="919d8a5a-1e5a-4d07-96a2-0604ad06a799" providerId="ADAL" clId="{8BF19EBE-F031-42BB-8736-B3B0869A1030}" dt="2025-08-05T17:58:09.474" v="5" actId="6549"/>
        <pc:sldMkLst>
          <pc:docMk/>
          <pc:sldMk cId="3151766051" sldId="297"/>
        </pc:sldMkLst>
      </pc:sldChg>
      <pc:sldChg chg="addSp delSp modSp mod modNotesTx">
        <pc:chgData name="Laura Armstrong" userId="919d8a5a-1e5a-4d07-96a2-0604ad06a799" providerId="ADAL" clId="{8BF19EBE-F031-42BB-8736-B3B0869A1030}" dt="2025-08-05T18:12:57.308" v="70" actId="20577"/>
        <pc:sldMkLst>
          <pc:docMk/>
          <pc:sldMk cId="645842741" sldId="301"/>
        </pc:sldMkLst>
        <pc:spChg chg="mod">
          <ac:chgData name="Laura Armstrong" userId="919d8a5a-1e5a-4d07-96a2-0604ad06a799" providerId="ADAL" clId="{8BF19EBE-F031-42BB-8736-B3B0869A1030}" dt="2025-08-05T18:12:54.077" v="66" actId="20577"/>
          <ac:spMkLst>
            <pc:docMk/>
            <pc:sldMk cId="645842741" sldId="301"/>
            <ac:spMk id="11" creationId="{04EF47D6-69ED-3BBA-E8C7-70FBB317AA8D}"/>
          </ac:spMkLst>
        </pc:spChg>
        <pc:spChg chg="mod">
          <ac:chgData name="Laura Armstrong" userId="919d8a5a-1e5a-4d07-96a2-0604ad06a799" providerId="ADAL" clId="{8BF19EBE-F031-42BB-8736-B3B0869A1030}" dt="2025-08-05T18:12:57.308" v="70" actId="20577"/>
          <ac:spMkLst>
            <pc:docMk/>
            <pc:sldMk cId="645842741" sldId="301"/>
            <ac:spMk id="12" creationId="{77341585-B6DC-722F-4F6A-218BF95B195D}"/>
          </ac:spMkLst>
        </pc:spChg>
        <pc:grpChg chg="mod">
          <ac:chgData name="Laura Armstrong" userId="919d8a5a-1e5a-4d07-96a2-0604ad06a799" providerId="ADAL" clId="{8BF19EBE-F031-42BB-8736-B3B0869A1030}" dt="2025-08-05T18:12:46.352" v="61" actId="1076"/>
          <ac:grpSpMkLst>
            <pc:docMk/>
            <pc:sldMk cId="645842741" sldId="301"/>
            <ac:grpSpMk id="8" creationId="{5ABC22DC-0BC8-54C1-7E17-E81CE3B924B6}"/>
          </ac:grpSpMkLst>
        </pc:grpChg>
        <pc:picChg chg="add mod">
          <ac:chgData name="Laura Armstrong" userId="919d8a5a-1e5a-4d07-96a2-0604ad06a799" providerId="ADAL" clId="{8BF19EBE-F031-42BB-8736-B3B0869A1030}" dt="2025-08-05T18:01:24.946" v="39" actId="14100"/>
          <ac:picMkLst>
            <pc:docMk/>
            <pc:sldMk cId="645842741" sldId="301"/>
            <ac:picMk id="2" creationId="{CCDBEEA9-08EF-582D-1EF5-A07E95F309F2}"/>
          </ac:picMkLst>
        </pc:picChg>
        <pc:cxnChg chg="mod">
          <ac:chgData name="Laura Armstrong" userId="919d8a5a-1e5a-4d07-96a2-0604ad06a799" providerId="ADAL" clId="{8BF19EBE-F031-42BB-8736-B3B0869A1030}" dt="2025-08-05T18:12:50.468" v="62" actId="1076"/>
          <ac:cxnSpMkLst>
            <pc:docMk/>
            <pc:sldMk cId="645842741" sldId="301"/>
            <ac:cxnSpMk id="10" creationId="{036FB2F0-C402-7CDB-DCD5-F834F9792231}"/>
          </ac:cxnSpMkLst>
        </pc:cxnChg>
      </pc:sldChg>
    </pc:docChg>
  </pc:docChgLst>
  <pc:docChgLst>
    <pc:chgData name="Raviteja Amarlapudi" userId="93b0c1e1-b0bc-43e9-aa8a-4c16e8bd2728" providerId="ADAL" clId="{87689052-94EB-43C9-BB02-42041A5DF885}"/>
    <pc:docChg chg="custSel delSld modSld">
      <pc:chgData name="Raviteja Amarlapudi" userId="93b0c1e1-b0bc-43e9-aa8a-4c16e8bd2728" providerId="ADAL" clId="{87689052-94EB-43C9-BB02-42041A5DF885}" dt="2025-08-08T13:40:27.653" v="1" actId="2696"/>
      <pc:docMkLst>
        <pc:docMk/>
      </pc:docMkLst>
      <pc:sldChg chg="delSp del mod">
        <pc:chgData name="Raviteja Amarlapudi" userId="93b0c1e1-b0bc-43e9-aa8a-4c16e8bd2728" providerId="ADAL" clId="{87689052-94EB-43C9-BB02-42041A5DF885}" dt="2025-08-08T13:40:27.653" v="1" actId="2696"/>
        <pc:sldMkLst>
          <pc:docMk/>
          <pc:sldMk cId="792402194" sldId="290"/>
        </pc:sldMkLst>
        <pc:picChg chg="del">
          <ac:chgData name="Raviteja Amarlapudi" userId="93b0c1e1-b0bc-43e9-aa8a-4c16e8bd2728" providerId="ADAL" clId="{87689052-94EB-43C9-BB02-42041A5DF885}" dt="2025-08-08T13:40:20.719" v="0" actId="478"/>
          <ac:picMkLst>
            <pc:docMk/>
            <pc:sldMk cId="792402194" sldId="290"/>
            <ac:picMk id="10" creationId="{848BF58F-8945-5285-0E3D-85B84543A64A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E2B27D-1E4C-43CB-AB02-BFFABA8F051F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A61023-1C84-4AB5-A222-D2DDFD27C842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Welcome &amp; Opening Remarks </a:t>
          </a:r>
          <a:endParaRPr lang="en-US" dirty="0"/>
        </a:p>
      </dgm:t>
    </dgm:pt>
    <dgm:pt modelId="{87324A81-AEAC-4077-8B0F-EF30FDB809DF}" type="parTrans" cxnId="{7CD89CFD-6C96-4304-9625-715C9E32CCA2}">
      <dgm:prSet/>
      <dgm:spPr/>
      <dgm:t>
        <a:bodyPr/>
        <a:lstStyle/>
        <a:p>
          <a:endParaRPr lang="en-US"/>
        </a:p>
      </dgm:t>
    </dgm:pt>
    <dgm:pt modelId="{D3A37514-1AAA-4F40-A950-B371A584E715}" type="sibTrans" cxnId="{7CD89CFD-6C96-4304-9625-715C9E32CCA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CF05200-7634-425D-9155-699A277A9B42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Purpose of the Meeting</a:t>
          </a:r>
          <a:endParaRPr lang="en-US" dirty="0"/>
        </a:p>
      </dgm:t>
    </dgm:pt>
    <dgm:pt modelId="{06D05507-5D78-45C8-BE66-C253B126C548}" type="parTrans" cxnId="{EA72AAD4-1BF6-4633-8BB0-D147F5087EE7}">
      <dgm:prSet/>
      <dgm:spPr/>
      <dgm:t>
        <a:bodyPr/>
        <a:lstStyle/>
        <a:p>
          <a:endParaRPr lang="en-US"/>
        </a:p>
      </dgm:t>
    </dgm:pt>
    <dgm:pt modelId="{ADCF18CA-80CC-4A58-B4E0-ED9AAB182C22}" type="sibTrans" cxnId="{EA72AAD4-1BF6-4633-8BB0-D147F5087EE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091F973-F615-469B-A781-CCD843E9C17E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Explanation of the Proposed Special Service Levy </a:t>
          </a:r>
          <a:endParaRPr lang="en-US"/>
        </a:p>
      </dgm:t>
    </dgm:pt>
    <dgm:pt modelId="{89FEBE8B-A877-4D8E-A3E6-17992781E15D}" type="parTrans" cxnId="{D53FBB86-EF57-415F-9A0D-0478FDBAC3D9}">
      <dgm:prSet/>
      <dgm:spPr/>
      <dgm:t>
        <a:bodyPr/>
        <a:lstStyle/>
        <a:p>
          <a:endParaRPr lang="en-US"/>
        </a:p>
      </dgm:t>
    </dgm:pt>
    <dgm:pt modelId="{46E33E5D-E44D-4A90-A998-35090980C5E1}" type="sibTrans" cxnId="{D53FBB86-EF57-415F-9A0D-0478FDBAC3D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8CA5E40-5018-4F3C-B0A7-C7E58D493955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Why are we proposing implementing the Special Service Levy </a:t>
          </a:r>
          <a:endParaRPr lang="en-US"/>
        </a:p>
      </dgm:t>
    </dgm:pt>
    <dgm:pt modelId="{77D63C0D-C0C8-4480-BFE6-1AD20DF78AC3}" type="parTrans" cxnId="{843B7B87-54C4-4ECA-89B7-032116600606}">
      <dgm:prSet/>
      <dgm:spPr/>
      <dgm:t>
        <a:bodyPr/>
        <a:lstStyle/>
        <a:p>
          <a:endParaRPr lang="en-US"/>
        </a:p>
      </dgm:t>
    </dgm:pt>
    <dgm:pt modelId="{65E5A937-34A4-4FCF-8687-7814030ECC98}" type="sibTrans" cxnId="{843B7B87-54C4-4ECA-89B7-03211660060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A9B0FA0-806A-4AA9-9346-2E1A20DD6277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Questions &amp; Feedback </a:t>
          </a:r>
          <a:endParaRPr lang="en-US"/>
        </a:p>
      </dgm:t>
    </dgm:pt>
    <dgm:pt modelId="{98B3DA41-AD85-4C2A-8BBF-429122809CA6}" type="parTrans" cxnId="{B2C36A42-1934-4F10-8C96-122AE7EF549D}">
      <dgm:prSet/>
      <dgm:spPr/>
      <dgm:t>
        <a:bodyPr/>
        <a:lstStyle/>
        <a:p>
          <a:endParaRPr lang="en-US"/>
        </a:p>
      </dgm:t>
    </dgm:pt>
    <dgm:pt modelId="{53F256E6-4AD8-437E-9B6A-3D16F5686145}" type="sibTrans" cxnId="{B2C36A42-1934-4F10-8C96-122AE7EF549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AFDB627-12B6-4BE7-B8AF-ED4E96AFFF59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Next Steps &amp; Closing Remarks </a:t>
          </a:r>
          <a:endParaRPr lang="en-US"/>
        </a:p>
      </dgm:t>
    </dgm:pt>
    <dgm:pt modelId="{902B9BB4-1D3A-4D5B-9E89-68FB3EBE39C2}" type="parTrans" cxnId="{889D1C03-26ED-4E71-8794-A2CDCF300DD9}">
      <dgm:prSet/>
      <dgm:spPr/>
      <dgm:t>
        <a:bodyPr/>
        <a:lstStyle/>
        <a:p>
          <a:endParaRPr lang="en-US"/>
        </a:p>
      </dgm:t>
    </dgm:pt>
    <dgm:pt modelId="{9F34D8E7-A2A7-4502-B9B9-47F25674CAAB}" type="sibTrans" cxnId="{889D1C03-26ED-4E71-8794-A2CDCF300DD9}">
      <dgm:prSet/>
      <dgm:spPr/>
      <dgm:t>
        <a:bodyPr/>
        <a:lstStyle/>
        <a:p>
          <a:endParaRPr lang="en-US"/>
        </a:p>
      </dgm:t>
    </dgm:pt>
    <dgm:pt modelId="{E35C7282-D96E-4C96-9536-B70B2DCBC0DD}" type="pres">
      <dgm:prSet presAssocID="{10E2B27D-1E4C-43CB-AB02-BFFABA8F051F}" presName="root" presStyleCnt="0">
        <dgm:presLayoutVars>
          <dgm:dir/>
          <dgm:resizeHandles val="exact"/>
        </dgm:presLayoutVars>
      </dgm:prSet>
      <dgm:spPr/>
    </dgm:pt>
    <dgm:pt modelId="{E248381C-85C5-4550-B839-1F6798749867}" type="pres">
      <dgm:prSet presAssocID="{10E2B27D-1E4C-43CB-AB02-BFFABA8F051F}" presName="container" presStyleCnt="0">
        <dgm:presLayoutVars>
          <dgm:dir/>
          <dgm:resizeHandles val="exact"/>
        </dgm:presLayoutVars>
      </dgm:prSet>
      <dgm:spPr/>
    </dgm:pt>
    <dgm:pt modelId="{E38ED17C-E764-45C3-9047-C5D5B0E20826}" type="pres">
      <dgm:prSet presAssocID="{01A61023-1C84-4AB5-A222-D2DDFD27C842}" presName="compNode" presStyleCnt="0"/>
      <dgm:spPr/>
    </dgm:pt>
    <dgm:pt modelId="{68CFD4FF-91E9-4F62-AE65-C331383DF5FF}" type="pres">
      <dgm:prSet presAssocID="{01A61023-1C84-4AB5-A222-D2DDFD27C842}" presName="iconBgRect" presStyleLbl="bgShp" presStyleIdx="0" presStyleCnt="6"/>
      <dgm:spPr/>
    </dgm:pt>
    <dgm:pt modelId="{64235725-D3C7-4826-8AA7-B87AA1F8E507}" type="pres">
      <dgm:prSet presAssocID="{01A61023-1C84-4AB5-A222-D2DDFD27C84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5217A85F-6726-449B-BFB6-C3CA99735C26}" type="pres">
      <dgm:prSet presAssocID="{01A61023-1C84-4AB5-A222-D2DDFD27C842}" presName="spaceRect" presStyleCnt="0"/>
      <dgm:spPr/>
    </dgm:pt>
    <dgm:pt modelId="{8EF13C7A-2D56-4E0F-BCDF-CFD4A44B952E}" type="pres">
      <dgm:prSet presAssocID="{01A61023-1C84-4AB5-A222-D2DDFD27C842}" presName="textRect" presStyleLbl="revTx" presStyleIdx="0" presStyleCnt="6">
        <dgm:presLayoutVars>
          <dgm:chMax val="1"/>
          <dgm:chPref val="1"/>
        </dgm:presLayoutVars>
      </dgm:prSet>
      <dgm:spPr/>
    </dgm:pt>
    <dgm:pt modelId="{6300DBD5-F15F-4067-BFF0-777F4B3850E6}" type="pres">
      <dgm:prSet presAssocID="{D3A37514-1AAA-4F40-A950-B371A584E715}" presName="sibTrans" presStyleLbl="sibTrans2D1" presStyleIdx="0" presStyleCnt="0"/>
      <dgm:spPr/>
    </dgm:pt>
    <dgm:pt modelId="{4E379EEA-01F6-49E4-8325-D1A3C671268B}" type="pres">
      <dgm:prSet presAssocID="{4CF05200-7634-425D-9155-699A277A9B42}" presName="compNode" presStyleCnt="0"/>
      <dgm:spPr/>
    </dgm:pt>
    <dgm:pt modelId="{E8B356F9-2A59-4ABE-AC81-927E45D0DD95}" type="pres">
      <dgm:prSet presAssocID="{4CF05200-7634-425D-9155-699A277A9B42}" presName="iconBgRect" presStyleLbl="bgShp" presStyleIdx="1" presStyleCnt="6"/>
      <dgm:spPr/>
    </dgm:pt>
    <dgm:pt modelId="{3D75E952-EB8D-4084-8442-293DE915E832}" type="pres">
      <dgm:prSet presAssocID="{4CF05200-7634-425D-9155-699A277A9B4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8D1B4C51-A0C2-4754-AAE5-59ECC3DC3879}" type="pres">
      <dgm:prSet presAssocID="{4CF05200-7634-425D-9155-699A277A9B42}" presName="spaceRect" presStyleCnt="0"/>
      <dgm:spPr/>
    </dgm:pt>
    <dgm:pt modelId="{AEE2AEE3-9B03-4A53-A7C7-F8FF60484E69}" type="pres">
      <dgm:prSet presAssocID="{4CF05200-7634-425D-9155-699A277A9B42}" presName="textRect" presStyleLbl="revTx" presStyleIdx="1" presStyleCnt="6">
        <dgm:presLayoutVars>
          <dgm:chMax val="1"/>
          <dgm:chPref val="1"/>
        </dgm:presLayoutVars>
      </dgm:prSet>
      <dgm:spPr/>
    </dgm:pt>
    <dgm:pt modelId="{053AAD37-0222-4943-B964-F9A0F1471C48}" type="pres">
      <dgm:prSet presAssocID="{ADCF18CA-80CC-4A58-B4E0-ED9AAB182C22}" presName="sibTrans" presStyleLbl="sibTrans2D1" presStyleIdx="0" presStyleCnt="0"/>
      <dgm:spPr/>
    </dgm:pt>
    <dgm:pt modelId="{96CAFA96-1A24-4080-9A95-FD4A12B48FE5}" type="pres">
      <dgm:prSet presAssocID="{1091F973-F615-469B-A781-CCD843E9C17E}" presName="compNode" presStyleCnt="0"/>
      <dgm:spPr/>
    </dgm:pt>
    <dgm:pt modelId="{A10427B4-FB95-4B4C-8E27-0152498939BE}" type="pres">
      <dgm:prSet presAssocID="{1091F973-F615-469B-A781-CCD843E9C17E}" presName="iconBgRect" presStyleLbl="bgShp" presStyleIdx="2" presStyleCnt="6"/>
      <dgm:spPr/>
    </dgm:pt>
    <dgm:pt modelId="{AC6F8B9A-121B-4466-B0D6-24CFF7DAF8CD}" type="pres">
      <dgm:prSet presAssocID="{1091F973-F615-469B-A781-CCD843E9C17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8F3DF2DE-1268-4B58-91C8-4A4F0056E960}" type="pres">
      <dgm:prSet presAssocID="{1091F973-F615-469B-A781-CCD843E9C17E}" presName="spaceRect" presStyleCnt="0"/>
      <dgm:spPr/>
    </dgm:pt>
    <dgm:pt modelId="{9E3B077E-3A02-4F3E-A91C-420C83F39473}" type="pres">
      <dgm:prSet presAssocID="{1091F973-F615-469B-A781-CCD843E9C17E}" presName="textRect" presStyleLbl="revTx" presStyleIdx="2" presStyleCnt="6">
        <dgm:presLayoutVars>
          <dgm:chMax val="1"/>
          <dgm:chPref val="1"/>
        </dgm:presLayoutVars>
      </dgm:prSet>
      <dgm:spPr/>
    </dgm:pt>
    <dgm:pt modelId="{E9D50930-20F2-4C58-89B9-DB3EE83ABF2E}" type="pres">
      <dgm:prSet presAssocID="{46E33E5D-E44D-4A90-A998-35090980C5E1}" presName="sibTrans" presStyleLbl="sibTrans2D1" presStyleIdx="0" presStyleCnt="0"/>
      <dgm:spPr/>
    </dgm:pt>
    <dgm:pt modelId="{7411E246-EA4B-4058-8C5A-8D3BBDBAD5E3}" type="pres">
      <dgm:prSet presAssocID="{98CA5E40-5018-4F3C-B0A7-C7E58D493955}" presName="compNode" presStyleCnt="0"/>
      <dgm:spPr/>
    </dgm:pt>
    <dgm:pt modelId="{27B81363-8BB8-4415-9949-C9CD77C978A2}" type="pres">
      <dgm:prSet presAssocID="{98CA5E40-5018-4F3C-B0A7-C7E58D493955}" presName="iconBgRect" presStyleLbl="bgShp" presStyleIdx="3" presStyleCnt="6"/>
      <dgm:spPr/>
    </dgm:pt>
    <dgm:pt modelId="{395EB94B-B001-47E4-9A0F-87E694C9103C}" type="pres">
      <dgm:prSet presAssocID="{98CA5E40-5018-4F3C-B0A7-C7E58D49395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8349783-F5AF-4B93-9503-2866AA4F4023}" type="pres">
      <dgm:prSet presAssocID="{98CA5E40-5018-4F3C-B0A7-C7E58D493955}" presName="spaceRect" presStyleCnt="0"/>
      <dgm:spPr/>
    </dgm:pt>
    <dgm:pt modelId="{377BA062-18BA-4502-BA6D-6E285D1A2300}" type="pres">
      <dgm:prSet presAssocID="{98CA5E40-5018-4F3C-B0A7-C7E58D493955}" presName="textRect" presStyleLbl="revTx" presStyleIdx="3" presStyleCnt="6">
        <dgm:presLayoutVars>
          <dgm:chMax val="1"/>
          <dgm:chPref val="1"/>
        </dgm:presLayoutVars>
      </dgm:prSet>
      <dgm:spPr/>
    </dgm:pt>
    <dgm:pt modelId="{8D8C6E2E-52EF-4E99-94C0-2BF9C6A26424}" type="pres">
      <dgm:prSet presAssocID="{65E5A937-34A4-4FCF-8687-7814030ECC98}" presName="sibTrans" presStyleLbl="sibTrans2D1" presStyleIdx="0" presStyleCnt="0"/>
      <dgm:spPr/>
    </dgm:pt>
    <dgm:pt modelId="{C0540425-3F55-4871-AB0A-B01C792F1744}" type="pres">
      <dgm:prSet presAssocID="{BA9B0FA0-806A-4AA9-9346-2E1A20DD6277}" presName="compNode" presStyleCnt="0"/>
      <dgm:spPr/>
    </dgm:pt>
    <dgm:pt modelId="{F18C2777-5ACA-4137-93FB-89418F473E82}" type="pres">
      <dgm:prSet presAssocID="{BA9B0FA0-806A-4AA9-9346-2E1A20DD6277}" presName="iconBgRect" presStyleLbl="bgShp" presStyleIdx="4" presStyleCnt="6"/>
      <dgm:spPr/>
    </dgm:pt>
    <dgm:pt modelId="{49942140-9DE6-48F5-9640-FED9C28D0259}" type="pres">
      <dgm:prSet presAssocID="{BA9B0FA0-806A-4AA9-9346-2E1A20DD6277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0FAF6517-1092-4EFA-9CE8-018052CAF7BB}" type="pres">
      <dgm:prSet presAssocID="{BA9B0FA0-806A-4AA9-9346-2E1A20DD6277}" presName="spaceRect" presStyleCnt="0"/>
      <dgm:spPr/>
    </dgm:pt>
    <dgm:pt modelId="{972D3FCC-A293-4657-B065-37E6BC1FBA18}" type="pres">
      <dgm:prSet presAssocID="{BA9B0FA0-806A-4AA9-9346-2E1A20DD6277}" presName="textRect" presStyleLbl="revTx" presStyleIdx="4" presStyleCnt="6">
        <dgm:presLayoutVars>
          <dgm:chMax val="1"/>
          <dgm:chPref val="1"/>
        </dgm:presLayoutVars>
      </dgm:prSet>
      <dgm:spPr/>
    </dgm:pt>
    <dgm:pt modelId="{9442B5F1-AD79-4C1A-8CD6-B01B81CB795A}" type="pres">
      <dgm:prSet presAssocID="{53F256E6-4AD8-437E-9B6A-3D16F5686145}" presName="sibTrans" presStyleLbl="sibTrans2D1" presStyleIdx="0" presStyleCnt="0"/>
      <dgm:spPr/>
    </dgm:pt>
    <dgm:pt modelId="{4EC65473-5A73-4B47-8E1D-760AF9EBE4E7}" type="pres">
      <dgm:prSet presAssocID="{0AFDB627-12B6-4BE7-B8AF-ED4E96AFFF59}" presName="compNode" presStyleCnt="0"/>
      <dgm:spPr/>
    </dgm:pt>
    <dgm:pt modelId="{5B5DF46D-9127-409A-8E8B-CC22F229C0CB}" type="pres">
      <dgm:prSet presAssocID="{0AFDB627-12B6-4BE7-B8AF-ED4E96AFFF59}" presName="iconBgRect" presStyleLbl="bgShp" presStyleIdx="5" presStyleCnt="6"/>
      <dgm:spPr/>
    </dgm:pt>
    <dgm:pt modelId="{F4917ABC-AA9F-4245-965E-61F0BE72351F}" type="pres">
      <dgm:prSet presAssocID="{0AFDB627-12B6-4BE7-B8AF-ED4E96AFFF5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ED25900-1F0B-49BD-9F30-ED6F1F107DE7}" type="pres">
      <dgm:prSet presAssocID="{0AFDB627-12B6-4BE7-B8AF-ED4E96AFFF59}" presName="spaceRect" presStyleCnt="0"/>
      <dgm:spPr/>
    </dgm:pt>
    <dgm:pt modelId="{1B3A0584-2D1A-457F-BFA2-AA1A035B5D5A}" type="pres">
      <dgm:prSet presAssocID="{0AFDB627-12B6-4BE7-B8AF-ED4E96AFFF5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473B9101-F678-4FC9-97AE-0B4B966B0C93}" type="presOf" srcId="{10E2B27D-1E4C-43CB-AB02-BFFABA8F051F}" destId="{E35C7282-D96E-4C96-9536-B70B2DCBC0DD}" srcOrd="0" destOrd="0" presId="urn:microsoft.com/office/officeart/2018/2/layout/IconCircleList"/>
    <dgm:cxn modelId="{889D1C03-26ED-4E71-8794-A2CDCF300DD9}" srcId="{10E2B27D-1E4C-43CB-AB02-BFFABA8F051F}" destId="{0AFDB627-12B6-4BE7-B8AF-ED4E96AFFF59}" srcOrd="5" destOrd="0" parTransId="{902B9BB4-1D3A-4D5B-9E89-68FB3EBE39C2}" sibTransId="{9F34D8E7-A2A7-4502-B9B9-47F25674CAAB}"/>
    <dgm:cxn modelId="{80599010-A47C-4BAD-ACB4-16C30C1E781C}" type="presOf" srcId="{BA9B0FA0-806A-4AA9-9346-2E1A20DD6277}" destId="{972D3FCC-A293-4657-B065-37E6BC1FBA18}" srcOrd="0" destOrd="0" presId="urn:microsoft.com/office/officeart/2018/2/layout/IconCircleList"/>
    <dgm:cxn modelId="{C0F37213-4B8D-414C-8DC5-2285A0D367B0}" type="presOf" srcId="{01A61023-1C84-4AB5-A222-D2DDFD27C842}" destId="{8EF13C7A-2D56-4E0F-BCDF-CFD4A44B952E}" srcOrd="0" destOrd="0" presId="urn:microsoft.com/office/officeart/2018/2/layout/IconCircleList"/>
    <dgm:cxn modelId="{ABCD6030-10CD-4D35-8862-0BAD4C7037E2}" type="presOf" srcId="{ADCF18CA-80CC-4A58-B4E0-ED9AAB182C22}" destId="{053AAD37-0222-4943-B964-F9A0F1471C48}" srcOrd="0" destOrd="0" presId="urn:microsoft.com/office/officeart/2018/2/layout/IconCircleList"/>
    <dgm:cxn modelId="{F1A6823A-4CE8-4833-965A-F4C7CF6D921C}" type="presOf" srcId="{0AFDB627-12B6-4BE7-B8AF-ED4E96AFFF59}" destId="{1B3A0584-2D1A-457F-BFA2-AA1A035B5D5A}" srcOrd="0" destOrd="0" presId="urn:microsoft.com/office/officeart/2018/2/layout/IconCircleList"/>
    <dgm:cxn modelId="{B2C36A42-1934-4F10-8C96-122AE7EF549D}" srcId="{10E2B27D-1E4C-43CB-AB02-BFFABA8F051F}" destId="{BA9B0FA0-806A-4AA9-9346-2E1A20DD6277}" srcOrd="4" destOrd="0" parTransId="{98B3DA41-AD85-4C2A-8BBF-429122809CA6}" sibTransId="{53F256E6-4AD8-437E-9B6A-3D16F5686145}"/>
    <dgm:cxn modelId="{DC16A465-0B9B-4530-8587-A01F14E6FCF0}" type="presOf" srcId="{53F256E6-4AD8-437E-9B6A-3D16F5686145}" destId="{9442B5F1-AD79-4C1A-8CD6-B01B81CB795A}" srcOrd="0" destOrd="0" presId="urn:microsoft.com/office/officeart/2018/2/layout/IconCircleList"/>
    <dgm:cxn modelId="{82D1F26E-9EA0-498B-BF9E-01B3EDF87D0F}" type="presOf" srcId="{4CF05200-7634-425D-9155-699A277A9B42}" destId="{AEE2AEE3-9B03-4A53-A7C7-F8FF60484E69}" srcOrd="0" destOrd="0" presId="urn:microsoft.com/office/officeart/2018/2/layout/IconCircleList"/>
    <dgm:cxn modelId="{D53FBB86-EF57-415F-9A0D-0478FDBAC3D9}" srcId="{10E2B27D-1E4C-43CB-AB02-BFFABA8F051F}" destId="{1091F973-F615-469B-A781-CCD843E9C17E}" srcOrd="2" destOrd="0" parTransId="{89FEBE8B-A877-4D8E-A3E6-17992781E15D}" sibTransId="{46E33E5D-E44D-4A90-A998-35090980C5E1}"/>
    <dgm:cxn modelId="{843B7B87-54C4-4ECA-89B7-032116600606}" srcId="{10E2B27D-1E4C-43CB-AB02-BFFABA8F051F}" destId="{98CA5E40-5018-4F3C-B0A7-C7E58D493955}" srcOrd="3" destOrd="0" parTransId="{77D63C0D-C0C8-4480-BFE6-1AD20DF78AC3}" sibTransId="{65E5A937-34A4-4FCF-8687-7814030ECC98}"/>
    <dgm:cxn modelId="{BC7C2CA2-3B21-4D7D-82CF-5DD97D98EFAB}" type="presOf" srcId="{98CA5E40-5018-4F3C-B0A7-C7E58D493955}" destId="{377BA062-18BA-4502-BA6D-6E285D1A2300}" srcOrd="0" destOrd="0" presId="urn:microsoft.com/office/officeart/2018/2/layout/IconCircleList"/>
    <dgm:cxn modelId="{D6E286B3-89AA-4289-BA2B-AC274379E477}" type="presOf" srcId="{D3A37514-1AAA-4F40-A950-B371A584E715}" destId="{6300DBD5-F15F-4067-BFF0-777F4B3850E6}" srcOrd="0" destOrd="0" presId="urn:microsoft.com/office/officeart/2018/2/layout/IconCircleList"/>
    <dgm:cxn modelId="{F82384C3-FAEB-45D2-9216-14F08C6BA407}" type="presOf" srcId="{1091F973-F615-469B-A781-CCD843E9C17E}" destId="{9E3B077E-3A02-4F3E-A91C-420C83F39473}" srcOrd="0" destOrd="0" presId="urn:microsoft.com/office/officeart/2018/2/layout/IconCircleList"/>
    <dgm:cxn modelId="{4FB0BCCF-70FC-4FCF-9F49-1436A6DA4527}" type="presOf" srcId="{65E5A937-34A4-4FCF-8687-7814030ECC98}" destId="{8D8C6E2E-52EF-4E99-94C0-2BF9C6A26424}" srcOrd="0" destOrd="0" presId="urn:microsoft.com/office/officeart/2018/2/layout/IconCircleList"/>
    <dgm:cxn modelId="{EA72AAD4-1BF6-4633-8BB0-D147F5087EE7}" srcId="{10E2B27D-1E4C-43CB-AB02-BFFABA8F051F}" destId="{4CF05200-7634-425D-9155-699A277A9B42}" srcOrd="1" destOrd="0" parTransId="{06D05507-5D78-45C8-BE66-C253B126C548}" sibTransId="{ADCF18CA-80CC-4A58-B4E0-ED9AAB182C22}"/>
    <dgm:cxn modelId="{DB8AA9F5-25B5-4F91-9C08-01D13F9FF57E}" type="presOf" srcId="{46E33E5D-E44D-4A90-A998-35090980C5E1}" destId="{E9D50930-20F2-4C58-89B9-DB3EE83ABF2E}" srcOrd="0" destOrd="0" presId="urn:microsoft.com/office/officeart/2018/2/layout/IconCircleList"/>
    <dgm:cxn modelId="{7CD89CFD-6C96-4304-9625-715C9E32CCA2}" srcId="{10E2B27D-1E4C-43CB-AB02-BFFABA8F051F}" destId="{01A61023-1C84-4AB5-A222-D2DDFD27C842}" srcOrd="0" destOrd="0" parTransId="{87324A81-AEAC-4077-8B0F-EF30FDB809DF}" sibTransId="{D3A37514-1AAA-4F40-A950-B371A584E715}"/>
    <dgm:cxn modelId="{2A6CE0B6-1F5D-4B9E-BF44-032C8F988F16}" type="presParOf" srcId="{E35C7282-D96E-4C96-9536-B70B2DCBC0DD}" destId="{E248381C-85C5-4550-B839-1F6798749867}" srcOrd="0" destOrd="0" presId="urn:microsoft.com/office/officeart/2018/2/layout/IconCircleList"/>
    <dgm:cxn modelId="{C92C9925-F969-4C73-890B-6A7FC810C2FF}" type="presParOf" srcId="{E248381C-85C5-4550-B839-1F6798749867}" destId="{E38ED17C-E764-45C3-9047-C5D5B0E20826}" srcOrd="0" destOrd="0" presId="urn:microsoft.com/office/officeart/2018/2/layout/IconCircleList"/>
    <dgm:cxn modelId="{E55CE71B-1EB8-44D0-AB30-94222FCA369A}" type="presParOf" srcId="{E38ED17C-E764-45C3-9047-C5D5B0E20826}" destId="{68CFD4FF-91E9-4F62-AE65-C331383DF5FF}" srcOrd="0" destOrd="0" presId="urn:microsoft.com/office/officeart/2018/2/layout/IconCircleList"/>
    <dgm:cxn modelId="{EBC4C116-0CF4-479B-B959-DFBE9F4AFCE8}" type="presParOf" srcId="{E38ED17C-E764-45C3-9047-C5D5B0E20826}" destId="{64235725-D3C7-4826-8AA7-B87AA1F8E507}" srcOrd="1" destOrd="0" presId="urn:microsoft.com/office/officeart/2018/2/layout/IconCircleList"/>
    <dgm:cxn modelId="{A6EBEE45-9F37-40C0-92F1-6FCF541E5D4D}" type="presParOf" srcId="{E38ED17C-E764-45C3-9047-C5D5B0E20826}" destId="{5217A85F-6726-449B-BFB6-C3CA99735C26}" srcOrd="2" destOrd="0" presId="urn:microsoft.com/office/officeart/2018/2/layout/IconCircleList"/>
    <dgm:cxn modelId="{7C492B03-BCD6-4D65-B0F6-FEE999471A07}" type="presParOf" srcId="{E38ED17C-E764-45C3-9047-C5D5B0E20826}" destId="{8EF13C7A-2D56-4E0F-BCDF-CFD4A44B952E}" srcOrd="3" destOrd="0" presId="urn:microsoft.com/office/officeart/2018/2/layout/IconCircleList"/>
    <dgm:cxn modelId="{A6514231-7A33-488F-ADC2-50E78B2AA201}" type="presParOf" srcId="{E248381C-85C5-4550-B839-1F6798749867}" destId="{6300DBD5-F15F-4067-BFF0-777F4B3850E6}" srcOrd="1" destOrd="0" presId="urn:microsoft.com/office/officeart/2018/2/layout/IconCircleList"/>
    <dgm:cxn modelId="{F4781358-99F3-4095-BA7E-EDE46E023E49}" type="presParOf" srcId="{E248381C-85C5-4550-B839-1F6798749867}" destId="{4E379EEA-01F6-49E4-8325-D1A3C671268B}" srcOrd="2" destOrd="0" presId="urn:microsoft.com/office/officeart/2018/2/layout/IconCircleList"/>
    <dgm:cxn modelId="{11F5D031-4946-417B-A730-5F670F59932A}" type="presParOf" srcId="{4E379EEA-01F6-49E4-8325-D1A3C671268B}" destId="{E8B356F9-2A59-4ABE-AC81-927E45D0DD95}" srcOrd="0" destOrd="0" presId="urn:microsoft.com/office/officeart/2018/2/layout/IconCircleList"/>
    <dgm:cxn modelId="{794D8393-0E7D-40AD-8BE2-6FF2ED3D44E1}" type="presParOf" srcId="{4E379EEA-01F6-49E4-8325-D1A3C671268B}" destId="{3D75E952-EB8D-4084-8442-293DE915E832}" srcOrd="1" destOrd="0" presId="urn:microsoft.com/office/officeart/2018/2/layout/IconCircleList"/>
    <dgm:cxn modelId="{3752F70D-A567-4F08-B8E8-A3136CCB4CE8}" type="presParOf" srcId="{4E379EEA-01F6-49E4-8325-D1A3C671268B}" destId="{8D1B4C51-A0C2-4754-AAE5-59ECC3DC3879}" srcOrd="2" destOrd="0" presId="urn:microsoft.com/office/officeart/2018/2/layout/IconCircleList"/>
    <dgm:cxn modelId="{5761125A-A8DB-4ABE-AF6E-6F7E0B324984}" type="presParOf" srcId="{4E379EEA-01F6-49E4-8325-D1A3C671268B}" destId="{AEE2AEE3-9B03-4A53-A7C7-F8FF60484E69}" srcOrd="3" destOrd="0" presId="urn:microsoft.com/office/officeart/2018/2/layout/IconCircleList"/>
    <dgm:cxn modelId="{BFD73D46-E612-4D20-AA91-2E2B2A811886}" type="presParOf" srcId="{E248381C-85C5-4550-B839-1F6798749867}" destId="{053AAD37-0222-4943-B964-F9A0F1471C48}" srcOrd="3" destOrd="0" presId="urn:microsoft.com/office/officeart/2018/2/layout/IconCircleList"/>
    <dgm:cxn modelId="{6AAD9EAF-DD53-4269-B1FC-9891FA0AB780}" type="presParOf" srcId="{E248381C-85C5-4550-B839-1F6798749867}" destId="{96CAFA96-1A24-4080-9A95-FD4A12B48FE5}" srcOrd="4" destOrd="0" presId="urn:microsoft.com/office/officeart/2018/2/layout/IconCircleList"/>
    <dgm:cxn modelId="{CD1F9F78-D680-4F47-A7E4-F8714C3ABB30}" type="presParOf" srcId="{96CAFA96-1A24-4080-9A95-FD4A12B48FE5}" destId="{A10427B4-FB95-4B4C-8E27-0152498939BE}" srcOrd="0" destOrd="0" presId="urn:microsoft.com/office/officeart/2018/2/layout/IconCircleList"/>
    <dgm:cxn modelId="{5BA19728-0A56-4ABE-AB00-7D67B35D89A7}" type="presParOf" srcId="{96CAFA96-1A24-4080-9A95-FD4A12B48FE5}" destId="{AC6F8B9A-121B-4466-B0D6-24CFF7DAF8CD}" srcOrd="1" destOrd="0" presId="urn:microsoft.com/office/officeart/2018/2/layout/IconCircleList"/>
    <dgm:cxn modelId="{0AA60057-360B-4907-A914-A9ABD9D8202A}" type="presParOf" srcId="{96CAFA96-1A24-4080-9A95-FD4A12B48FE5}" destId="{8F3DF2DE-1268-4B58-91C8-4A4F0056E960}" srcOrd="2" destOrd="0" presId="urn:microsoft.com/office/officeart/2018/2/layout/IconCircleList"/>
    <dgm:cxn modelId="{660A352E-AA81-4029-9283-A0D7F4A1C2BD}" type="presParOf" srcId="{96CAFA96-1A24-4080-9A95-FD4A12B48FE5}" destId="{9E3B077E-3A02-4F3E-A91C-420C83F39473}" srcOrd="3" destOrd="0" presId="urn:microsoft.com/office/officeart/2018/2/layout/IconCircleList"/>
    <dgm:cxn modelId="{8997BE6B-ED34-4FC6-BB6A-FDC1ED9446E1}" type="presParOf" srcId="{E248381C-85C5-4550-B839-1F6798749867}" destId="{E9D50930-20F2-4C58-89B9-DB3EE83ABF2E}" srcOrd="5" destOrd="0" presId="urn:microsoft.com/office/officeart/2018/2/layout/IconCircleList"/>
    <dgm:cxn modelId="{1CDA7732-1184-43B5-A69E-9198DF39837D}" type="presParOf" srcId="{E248381C-85C5-4550-B839-1F6798749867}" destId="{7411E246-EA4B-4058-8C5A-8D3BBDBAD5E3}" srcOrd="6" destOrd="0" presId="urn:microsoft.com/office/officeart/2018/2/layout/IconCircleList"/>
    <dgm:cxn modelId="{3E3F1DD9-B75B-4CE8-BCE0-0950FDDDE795}" type="presParOf" srcId="{7411E246-EA4B-4058-8C5A-8D3BBDBAD5E3}" destId="{27B81363-8BB8-4415-9949-C9CD77C978A2}" srcOrd="0" destOrd="0" presId="urn:microsoft.com/office/officeart/2018/2/layout/IconCircleList"/>
    <dgm:cxn modelId="{38BB246F-1E23-406C-B0C4-6892E07F494E}" type="presParOf" srcId="{7411E246-EA4B-4058-8C5A-8D3BBDBAD5E3}" destId="{395EB94B-B001-47E4-9A0F-87E694C9103C}" srcOrd="1" destOrd="0" presId="urn:microsoft.com/office/officeart/2018/2/layout/IconCircleList"/>
    <dgm:cxn modelId="{EB2DC7EC-9127-4DE7-A27F-DA77DCA8AE2B}" type="presParOf" srcId="{7411E246-EA4B-4058-8C5A-8D3BBDBAD5E3}" destId="{18349783-F5AF-4B93-9503-2866AA4F4023}" srcOrd="2" destOrd="0" presId="urn:microsoft.com/office/officeart/2018/2/layout/IconCircleList"/>
    <dgm:cxn modelId="{FF6B659E-05C5-41B5-9969-C84415BBEBF8}" type="presParOf" srcId="{7411E246-EA4B-4058-8C5A-8D3BBDBAD5E3}" destId="{377BA062-18BA-4502-BA6D-6E285D1A2300}" srcOrd="3" destOrd="0" presId="urn:microsoft.com/office/officeart/2018/2/layout/IconCircleList"/>
    <dgm:cxn modelId="{3B9590FF-F7DB-420D-9BD8-7791573CFB96}" type="presParOf" srcId="{E248381C-85C5-4550-B839-1F6798749867}" destId="{8D8C6E2E-52EF-4E99-94C0-2BF9C6A26424}" srcOrd="7" destOrd="0" presId="urn:microsoft.com/office/officeart/2018/2/layout/IconCircleList"/>
    <dgm:cxn modelId="{D11D3837-E4DF-4B4F-AF25-9F6BB2DD2BC2}" type="presParOf" srcId="{E248381C-85C5-4550-B839-1F6798749867}" destId="{C0540425-3F55-4871-AB0A-B01C792F1744}" srcOrd="8" destOrd="0" presId="urn:microsoft.com/office/officeart/2018/2/layout/IconCircleList"/>
    <dgm:cxn modelId="{AC3D72E5-3453-465E-8DD1-CFE8BF2C8DFC}" type="presParOf" srcId="{C0540425-3F55-4871-AB0A-B01C792F1744}" destId="{F18C2777-5ACA-4137-93FB-89418F473E82}" srcOrd="0" destOrd="0" presId="urn:microsoft.com/office/officeart/2018/2/layout/IconCircleList"/>
    <dgm:cxn modelId="{C09034C7-D024-4DD6-85B5-E7902F8E8C2F}" type="presParOf" srcId="{C0540425-3F55-4871-AB0A-B01C792F1744}" destId="{49942140-9DE6-48F5-9640-FED9C28D0259}" srcOrd="1" destOrd="0" presId="urn:microsoft.com/office/officeart/2018/2/layout/IconCircleList"/>
    <dgm:cxn modelId="{370F2782-92F7-450C-B9C1-70547D13598B}" type="presParOf" srcId="{C0540425-3F55-4871-AB0A-B01C792F1744}" destId="{0FAF6517-1092-4EFA-9CE8-018052CAF7BB}" srcOrd="2" destOrd="0" presId="urn:microsoft.com/office/officeart/2018/2/layout/IconCircleList"/>
    <dgm:cxn modelId="{AB6D5C8D-CCCB-4752-AF35-A9593B5E8F4B}" type="presParOf" srcId="{C0540425-3F55-4871-AB0A-B01C792F1744}" destId="{972D3FCC-A293-4657-B065-37E6BC1FBA18}" srcOrd="3" destOrd="0" presId="urn:microsoft.com/office/officeart/2018/2/layout/IconCircleList"/>
    <dgm:cxn modelId="{63ABAF2B-D25E-4F25-AD7B-073CA03C79BC}" type="presParOf" srcId="{E248381C-85C5-4550-B839-1F6798749867}" destId="{9442B5F1-AD79-4C1A-8CD6-B01B81CB795A}" srcOrd="9" destOrd="0" presId="urn:microsoft.com/office/officeart/2018/2/layout/IconCircleList"/>
    <dgm:cxn modelId="{691015AE-1C6B-439E-A3EA-2DA9C00708BD}" type="presParOf" srcId="{E248381C-85C5-4550-B839-1F6798749867}" destId="{4EC65473-5A73-4B47-8E1D-760AF9EBE4E7}" srcOrd="10" destOrd="0" presId="urn:microsoft.com/office/officeart/2018/2/layout/IconCircleList"/>
    <dgm:cxn modelId="{D89C41C8-EFA0-4701-9380-F86DCA413E90}" type="presParOf" srcId="{4EC65473-5A73-4B47-8E1D-760AF9EBE4E7}" destId="{5B5DF46D-9127-409A-8E8B-CC22F229C0CB}" srcOrd="0" destOrd="0" presId="urn:microsoft.com/office/officeart/2018/2/layout/IconCircleList"/>
    <dgm:cxn modelId="{3F6A4887-31AE-4702-A3A6-B3480E60161D}" type="presParOf" srcId="{4EC65473-5A73-4B47-8E1D-760AF9EBE4E7}" destId="{F4917ABC-AA9F-4245-965E-61F0BE72351F}" srcOrd="1" destOrd="0" presId="urn:microsoft.com/office/officeart/2018/2/layout/IconCircleList"/>
    <dgm:cxn modelId="{63097115-5C10-4AEC-A4E1-F21C0A0FA075}" type="presParOf" srcId="{4EC65473-5A73-4B47-8E1D-760AF9EBE4E7}" destId="{7ED25900-1F0B-49BD-9F30-ED6F1F107DE7}" srcOrd="2" destOrd="0" presId="urn:microsoft.com/office/officeart/2018/2/layout/IconCircleList"/>
    <dgm:cxn modelId="{CA4578DE-B598-480E-B9D8-AAB85E5F69F2}" type="presParOf" srcId="{4EC65473-5A73-4B47-8E1D-760AF9EBE4E7}" destId="{1B3A0584-2D1A-457F-BFA2-AA1A035B5D5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02C101-D38C-45A8-9D44-DCEAD056804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E3E2DE-121B-4EB7-B958-A548E03FFF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Mill Rate:</a:t>
          </a:r>
        </a:p>
      </dgm:t>
    </dgm:pt>
    <dgm:pt modelId="{E4D9BD25-433E-4EA6-9790-A0CD4376E8F7}" type="parTrans" cxnId="{F183FE7A-23C7-4A39-8F88-A99B6E25D224}">
      <dgm:prSet/>
      <dgm:spPr/>
      <dgm:t>
        <a:bodyPr/>
        <a:lstStyle/>
        <a:p>
          <a:endParaRPr lang="en-US"/>
        </a:p>
      </dgm:t>
    </dgm:pt>
    <dgm:pt modelId="{81F55BBC-74C9-41A6-BAC5-27BDDC46D168}" type="sibTrans" cxnId="{F183FE7A-23C7-4A39-8F88-A99B6E25D224}">
      <dgm:prSet/>
      <dgm:spPr/>
      <dgm:t>
        <a:bodyPr/>
        <a:lstStyle/>
        <a:p>
          <a:endParaRPr lang="en-US"/>
        </a:p>
      </dgm:t>
    </dgm:pt>
    <dgm:pt modelId="{B7061514-94CF-4425-A92F-6E2B321792B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Based on Assessment </a:t>
          </a:r>
        </a:p>
      </dgm:t>
    </dgm:pt>
    <dgm:pt modelId="{38BB411D-A173-43A7-BA67-7CB86434F2FF}" type="parTrans" cxnId="{7056AE27-9EA5-4511-9FB3-DD10A0F1B057}">
      <dgm:prSet/>
      <dgm:spPr/>
      <dgm:t>
        <a:bodyPr/>
        <a:lstStyle/>
        <a:p>
          <a:endParaRPr lang="en-US"/>
        </a:p>
      </dgm:t>
    </dgm:pt>
    <dgm:pt modelId="{D0C45EB6-D2F0-434A-B990-AAEF35374B09}" type="sibTrans" cxnId="{7056AE27-9EA5-4511-9FB3-DD10A0F1B057}">
      <dgm:prSet/>
      <dgm:spPr/>
      <dgm:t>
        <a:bodyPr/>
        <a:lstStyle/>
        <a:p>
          <a:endParaRPr lang="en-US"/>
        </a:p>
      </dgm:t>
    </dgm:pt>
    <dgm:pt modelId="{E5E21F9E-FB11-492B-B6D3-33303CB8550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Special Service Levy:</a:t>
          </a:r>
        </a:p>
      </dgm:t>
    </dgm:pt>
    <dgm:pt modelId="{D51261B8-F315-42C5-926E-A4F63556C021}" type="parTrans" cxnId="{92CA841D-6AA4-4E9D-A0F4-7F1EDE548121}">
      <dgm:prSet/>
      <dgm:spPr/>
      <dgm:t>
        <a:bodyPr/>
        <a:lstStyle/>
        <a:p>
          <a:endParaRPr lang="en-US"/>
        </a:p>
      </dgm:t>
    </dgm:pt>
    <dgm:pt modelId="{BA5CEC93-6DCF-4ADF-9085-0BBB9A290AE0}" type="sibTrans" cxnId="{92CA841D-6AA4-4E9D-A0F4-7F1EDE548121}">
      <dgm:prSet/>
      <dgm:spPr/>
      <dgm:t>
        <a:bodyPr/>
        <a:lstStyle/>
        <a:p>
          <a:endParaRPr lang="en-US"/>
        </a:p>
      </dgm:t>
    </dgm:pt>
    <dgm:pt modelId="{C07F4D5F-C2E3-480A-89C7-F4A18A0C29F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Based on actual/budgeted cost</a:t>
          </a:r>
        </a:p>
      </dgm:t>
    </dgm:pt>
    <dgm:pt modelId="{C381B99B-0F22-4EC1-A178-8594072FBB03}" type="parTrans" cxnId="{937AF240-F6A8-4706-8751-FF8F1780183A}">
      <dgm:prSet/>
      <dgm:spPr/>
      <dgm:t>
        <a:bodyPr/>
        <a:lstStyle/>
        <a:p>
          <a:endParaRPr lang="en-US"/>
        </a:p>
      </dgm:t>
    </dgm:pt>
    <dgm:pt modelId="{FBFD6117-7AA0-42E4-91AD-C5092377EC38}" type="sibTrans" cxnId="{937AF240-F6A8-4706-8751-FF8F1780183A}">
      <dgm:prSet/>
      <dgm:spPr/>
      <dgm:t>
        <a:bodyPr/>
        <a:lstStyle/>
        <a:p>
          <a:endParaRPr lang="en-US"/>
        </a:p>
      </dgm:t>
    </dgm:pt>
    <dgm:pt modelId="{111E2B51-78CF-4B9E-9DCC-ED9BEAAC255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Apportioned equally per property </a:t>
          </a:r>
        </a:p>
      </dgm:t>
    </dgm:pt>
    <dgm:pt modelId="{F9F6AB15-9191-45F5-B05B-AD2431FDC82C}" type="parTrans" cxnId="{3EAFFEF9-A6FA-45B0-B46C-D40431044893}">
      <dgm:prSet/>
      <dgm:spPr/>
      <dgm:t>
        <a:bodyPr/>
        <a:lstStyle/>
        <a:p>
          <a:endParaRPr lang="en-US"/>
        </a:p>
      </dgm:t>
    </dgm:pt>
    <dgm:pt modelId="{68A02C60-7D12-4FA6-8FC8-C4C83A7896F2}" type="sibTrans" cxnId="{3EAFFEF9-A6FA-45B0-B46C-D40431044893}">
      <dgm:prSet/>
      <dgm:spPr/>
      <dgm:t>
        <a:bodyPr/>
        <a:lstStyle/>
        <a:p>
          <a:endParaRPr lang="en-US"/>
        </a:p>
      </dgm:t>
    </dgm:pt>
    <dgm:pt modelId="{5CDE4317-1592-4762-ADE7-2F16626D2C19}" type="pres">
      <dgm:prSet presAssocID="{9402C101-D38C-45A8-9D44-DCEAD0568041}" presName="root" presStyleCnt="0">
        <dgm:presLayoutVars>
          <dgm:dir/>
          <dgm:resizeHandles val="exact"/>
        </dgm:presLayoutVars>
      </dgm:prSet>
      <dgm:spPr/>
    </dgm:pt>
    <dgm:pt modelId="{8FF12B1E-7B3B-4066-B16E-04AB4173DA5F}" type="pres">
      <dgm:prSet presAssocID="{54E3E2DE-121B-4EB7-B958-A548E03FFF32}" presName="compNode" presStyleCnt="0"/>
      <dgm:spPr/>
    </dgm:pt>
    <dgm:pt modelId="{A183D899-3682-48E6-A3F5-464239EE806E}" type="pres">
      <dgm:prSet presAssocID="{54E3E2DE-121B-4EB7-B958-A548E03FFF32}" presName="bgRect" presStyleLbl="bgShp" presStyleIdx="0" presStyleCnt="2" custLinFactNeighborX="656"/>
      <dgm:spPr/>
    </dgm:pt>
    <dgm:pt modelId="{898044ED-C04B-47C2-A95B-B60349413748}" type="pres">
      <dgm:prSet presAssocID="{54E3E2DE-121B-4EB7-B958-A548E03FFF3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 with solid fill"/>
        </a:ext>
      </dgm:extLst>
    </dgm:pt>
    <dgm:pt modelId="{4E54136D-712A-4B08-A79B-3F59E7784CA8}" type="pres">
      <dgm:prSet presAssocID="{54E3E2DE-121B-4EB7-B958-A548E03FFF32}" presName="spaceRect" presStyleCnt="0"/>
      <dgm:spPr/>
    </dgm:pt>
    <dgm:pt modelId="{7DCB15A7-658F-4077-8077-9E351414DC56}" type="pres">
      <dgm:prSet presAssocID="{54E3E2DE-121B-4EB7-B958-A548E03FFF32}" presName="parTx" presStyleLbl="revTx" presStyleIdx="0" presStyleCnt="4">
        <dgm:presLayoutVars>
          <dgm:chMax val="0"/>
          <dgm:chPref val="0"/>
        </dgm:presLayoutVars>
      </dgm:prSet>
      <dgm:spPr/>
    </dgm:pt>
    <dgm:pt modelId="{B0D52CE9-E764-40DB-842C-4AD8C2009B18}" type="pres">
      <dgm:prSet presAssocID="{54E3E2DE-121B-4EB7-B958-A548E03FFF32}" presName="desTx" presStyleLbl="revTx" presStyleIdx="1" presStyleCnt="4">
        <dgm:presLayoutVars/>
      </dgm:prSet>
      <dgm:spPr/>
    </dgm:pt>
    <dgm:pt modelId="{35FBBD85-0603-43A8-9EA8-F292101EABBE}" type="pres">
      <dgm:prSet presAssocID="{81F55BBC-74C9-41A6-BAC5-27BDDC46D168}" presName="sibTrans" presStyleCnt="0"/>
      <dgm:spPr/>
    </dgm:pt>
    <dgm:pt modelId="{0B92D3F6-F338-40CD-BC13-9ADF06AB5D4D}" type="pres">
      <dgm:prSet presAssocID="{E5E21F9E-FB11-492B-B6D3-33303CB85505}" presName="compNode" presStyleCnt="0"/>
      <dgm:spPr/>
    </dgm:pt>
    <dgm:pt modelId="{E572EE2F-9345-4E52-BCEC-0209EC7CC173}" type="pres">
      <dgm:prSet presAssocID="{E5E21F9E-FB11-492B-B6D3-33303CB85505}" presName="bgRect" presStyleLbl="bgShp" presStyleIdx="1" presStyleCnt="2"/>
      <dgm:spPr/>
    </dgm:pt>
    <dgm:pt modelId="{96B19FEB-2499-4681-8171-0B0446953094}" type="pres">
      <dgm:prSet presAssocID="{E5E21F9E-FB11-492B-B6D3-33303CB8550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76D172BA-8AD5-4867-84D6-E39838E7ED2A}" type="pres">
      <dgm:prSet presAssocID="{E5E21F9E-FB11-492B-B6D3-33303CB85505}" presName="spaceRect" presStyleCnt="0"/>
      <dgm:spPr/>
    </dgm:pt>
    <dgm:pt modelId="{D533459C-57F2-4279-8F2C-3A938A842706}" type="pres">
      <dgm:prSet presAssocID="{E5E21F9E-FB11-492B-B6D3-33303CB85505}" presName="parTx" presStyleLbl="revTx" presStyleIdx="2" presStyleCnt="4">
        <dgm:presLayoutVars>
          <dgm:chMax val="0"/>
          <dgm:chPref val="0"/>
        </dgm:presLayoutVars>
      </dgm:prSet>
      <dgm:spPr/>
    </dgm:pt>
    <dgm:pt modelId="{5BE3F9D9-A1B0-4C9A-BCEC-20957CB69669}" type="pres">
      <dgm:prSet presAssocID="{E5E21F9E-FB11-492B-B6D3-33303CB85505}" presName="desTx" presStyleLbl="revTx" presStyleIdx="3" presStyleCnt="4">
        <dgm:presLayoutVars/>
      </dgm:prSet>
      <dgm:spPr/>
    </dgm:pt>
  </dgm:ptLst>
  <dgm:cxnLst>
    <dgm:cxn modelId="{CF480A01-5FF6-40C7-BAB2-AA96BFFD967E}" type="presOf" srcId="{C07F4D5F-C2E3-480A-89C7-F4A18A0C29FE}" destId="{5BE3F9D9-A1B0-4C9A-BCEC-20957CB69669}" srcOrd="0" destOrd="0" presId="urn:microsoft.com/office/officeart/2018/2/layout/IconVerticalSolidList"/>
    <dgm:cxn modelId="{92CA841D-6AA4-4E9D-A0F4-7F1EDE548121}" srcId="{9402C101-D38C-45A8-9D44-DCEAD0568041}" destId="{E5E21F9E-FB11-492B-B6D3-33303CB85505}" srcOrd="1" destOrd="0" parTransId="{D51261B8-F315-42C5-926E-A4F63556C021}" sibTransId="{BA5CEC93-6DCF-4ADF-9085-0BBB9A290AE0}"/>
    <dgm:cxn modelId="{7422AD24-CC9E-437D-93C6-2AB0F4EAD182}" type="presOf" srcId="{B7061514-94CF-4425-A92F-6E2B321792BF}" destId="{B0D52CE9-E764-40DB-842C-4AD8C2009B18}" srcOrd="0" destOrd="0" presId="urn:microsoft.com/office/officeart/2018/2/layout/IconVerticalSolidList"/>
    <dgm:cxn modelId="{7056AE27-9EA5-4511-9FB3-DD10A0F1B057}" srcId="{54E3E2DE-121B-4EB7-B958-A548E03FFF32}" destId="{B7061514-94CF-4425-A92F-6E2B321792BF}" srcOrd="0" destOrd="0" parTransId="{38BB411D-A173-43A7-BA67-7CB86434F2FF}" sibTransId="{D0C45EB6-D2F0-434A-B990-AAEF35374B09}"/>
    <dgm:cxn modelId="{937AF240-F6A8-4706-8751-FF8F1780183A}" srcId="{E5E21F9E-FB11-492B-B6D3-33303CB85505}" destId="{C07F4D5F-C2E3-480A-89C7-F4A18A0C29FE}" srcOrd="0" destOrd="0" parTransId="{C381B99B-0F22-4EC1-A178-8594072FBB03}" sibTransId="{FBFD6117-7AA0-42E4-91AD-C5092377EC38}"/>
    <dgm:cxn modelId="{7E9D1A48-12DA-4E27-BFC9-691F94194A55}" type="presOf" srcId="{9402C101-D38C-45A8-9D44-DCEAD0568041}" destId="{5CDE4317-1592-4762-ADE7-2F16626D2C19}" srcOrd="0" destOrd="0" presId="urn:microsoft.com/office/officeart/2018/2/layout/IconVerticalSolidList"/>
    <dgm:cxn modelId="{F183FE7A-23C7-4A39-8F88-A99B6E25D224}" srcId="{9402C101-D38C-45A8-9D44-DCEAD0568041}" destId="{54E3E2DE-121B-4EB7-B958-A548E03FFF32}" srcOrd="0" destOrd="0" parTransId="{E4D9BD25-433E-4EA6-9790-A0CD4376E8F7}" sibTransId="{81F55BBC-74C9-41A6-BAC5-27BDDC46D168}"/>
    <dgm:cxn modelId="{23B4F28C-271C-4DC3-ABC3-EE3FFC967C61}" type="presOf" srcId="{E5E21F9E-FB11-492B-B6D3-33303CB85505}" destId="{D533459C-57F2-4279-8F2C-3A938A842706}" srcOrd="0" destOrd="0" presId="urn:microsoft.com/office/officeart/2018/2/layout/IconVerticalSolidList"/>
    <dgm:cxn modelId="{4FC14E90-0857-430D-92C4-7067409496BD}" type="presOf" srcId="{54E3E2DE-121B-4EB7-B958-A548E03FFF32}" destId="{7DCB15A7-658F-4077-8077-9E351414DC56}" srcOrd="0" destOrd="0" presId="urn:microsoft.com/office/officeart/2018/2/layout/IconVerticalSolidList"/>
    <dgm:cxn modelId="{F67C10F9-BF78-4245-9EFE-42D23C867910}" type="presOf" srcId="{111E2B51-78CF-4B9E-9DCC-ED9BEAAC255A}" destId="{5BE3F9D9-A1B0-4C9A-BCEC-20957CB69669}" srcOrd="0" destOrd="1" presId="urn:microsoft.com/office/officeart/2018/2/layout/IconVerticalSolidList"/>
    <dgm:cxn modelId="{3EAFFEF9-A6FA-45B0-B46C-D40431044893}" srcId="{E5E21F9E-FB11-492B-B6D3-33303CB85505}" destId="{111E2B51-78CF-4B9E-9DCC-ED9BEAAC255A}" srcOrd="1" destOrd="0" parTransId="{F9F6AB15-9191-45F5-B05B-AD2431FDC82C}" sibTransId="{68A02C60-7D12-4FA6-8FC8-C4C83A7896F2}"/>
    <dgm:cxn modelId="{CC0738AE-E898-4EB4-BB42-1720F93A6E73}" type="presParOf" srcId="{5CDE4317-1592-4762-ADE7-2F16626D2C19}" destId="{8FF12B1E-7B3B-4066-B16E-04AB4173DA5F}" srcOrd="0" destOrd="0" presId="urn:microsoft.com/office/officeart/2018/2/layout/IconVerticalSolidList"/>
    <dgm:cxn modelId="{1B4F1F87-E066-403D-929E-A042C6F094F5}" type="presParOf" srcId="{8FF12B1E-7B3B-4066-B16E-04AB4173DA5F}" destId="{A183D899-3682-48E6-A3F5-464239EE806E}" srcOrd="0" destOrd="0" presId="urn:microsoft.com/office/officeart/2018/2/layout/IconVerticalSolidList"/>
    <dgm:cxn modelId="{0CA76591-A31E-4D5F-9203-4B220E58B6F0}" type="presParOf" srcId="{8FF12B1E-7B3B-4066-B16E-04AB4173DA5F}" destId="{898044ED-C04B-47C2-A95B-B60349413748}" srcOrd="1" destOrd="0" presId="urn:microsoft.com/office/officeart/2018/2/layout/IconVerticalSolidList"/>
    <dgm:cxn modelId="{382F376C-A4A1-4285-96A4-7C03F0CFDBFC}" type="presParOf" srcId="{8FF12B1E-7B3B-4066-B16E-04AB4173DA5F}" destId="{4E54136D-712A-4B08-A79B-3F59E7784CA8}" srcOrd="2" destOrd="0" presId="urn:microsoft.com/office/officeart/2018/2/layout/IconVerticalSolidList"/>
    <dgm:cxn modelId="{DD8A133E-5870-4105-A076-0D07B8A1F4CE}" type="presParOf" srcId="{8FF12B1E-7B3B-4066-B16E-04AB4173DA5F}" destId="{7DCB15A7-658F-4077-8077-9E351414DC56}" srcOrd="3" destOrd="0" presId="urn:microsoft.com/office/officeart/2018/2/layout/IconVerticalSolidList"/>
    <dgm:cxn modelId="{C83BF88C-C2A3-4B00-9FC1-7D7FF9A7C520}" type="presParOf" srcId="{8FF12B1E-7B3B-4066-B16E-04AB4173DA5F}" destId="{B0D52CE9-E764-40DB-842C-4AD8C2009B18}" srcOrd="4" destOrd="0" presId="urn:microsoft.com/office/officeart/2018/2/layout/IconVerticalSolidList"/>
    <dgm:cxn modelId="{6679499F-885E-45C6-9E14-BFFD9B69D9BB}" type="presParOf" srcId="{5CDE4317-1592-4762-ADE7-2F16626D2C19}" destId="{35FBBD85-0603-43A8-9EA8-F292101EABBE}" srcOrd="1" destOrd="0" presId="urn:microsoft.com/office/officeart/2018/2/layout/IconVerticalSolidList"/>
    <dgm:cxn modelId="{CE4AD4B5-3CFA-45A3-97E7-2A296053EBD3}" type="presParOf" srcId="{5CDE4317-1592-4762-ADE7-2F16626D2C19}" destId="{0B92D3F6-F338-40CD-BC13-9ADF06AB5D4D}" srcOrd="2" destOrd="0" presId="urn:microsoft.com/office/officeart/2018/2/layout/IconVerticalSolidList"/>
    <dgm:cxn modelId="{50BD5BA4-A806-44D0-A7C9-616A4149165A}" type="presParOf" srcId="{0B92D3F6-F338-40CD-BC13-9ADF06AB5D4D}" destId="{E572EE2F-9345-4E52-BCEC-0209EC7CC173}" srcOrd="0" destOrd="0" presId="urn:microsoft.com/office/officeart/2018/2/layout/IconVerticalSolidList"/>
    <dgm:cxn modelId="{5423838C-EB79-4B49-A8B9-BD4DF13044B5}" type="presParOf" srcId="{0B92D3F6-F338-40CD-BC13-9ADF06AB5D4D}" destId="{96B19FEB-2499-4681-8171-0B0446953094}" srcOrd="1" destOrd="0" presId="urn:microsoft.com/office/officeart/2018/2/layout/IconVerticalSolidList"/>
    <dgm:cxn modelId="{2C76954A-5D54-4B50-B580-DF9FEED1DB33}" type="presParOf" srcId="{0B92D3F6-F338-40CD-BC13-9ADF06AB5D4D}" destId="{76D172BA-8AD5-4867-84D6-E39838E7ED2A}" srcOrd="2" destOrd="0" presId="urn:microsoft.com/office/officeart/2018/2/layout/IconVerticalSolidList"/>
    <dgm:cxn modelId="{4EC40A38-9C7A-4853-B10A-01FBE2433C97}" type="presParOf" srcId="{0B92D3F6-F338-40CD-BC13-9ADF06AB5D4D}" destId="{D533459C-57F2-4279-8F2C-3A938A842706}" srcOrd="3" destOrd="0" presId="urn:microsoft.com/office/officeart/2018/2/layout/IconVerticalSolidList"/>
    <dgm:cxn modelId="{5317A02C-53CF-4066-8DBD-706B51C88222}" type="presParOf" srcId="{0B92D3F6-F338-40CD-BC13-9ADF06AB5D4D}" destId="{5BE3F9D9-A1B0-4C9A-BCEC-20957CB69669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FD4FF-91E9-4F62-AE65-C331383DF5FF}">
      <dsp:nvSpPr>
        <dsp:cNvPr id="0" name=""/>
        <dsp:cNvSpPr/>
      </dsp:nvSpPr>
      <dsp:spPr>
        <a:xfrm>
          <a:off x="95410" y="820519"/>
          <a:ext cx="793343" cy="79334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235725-D3C7-4826-8AA7-B87AA1F8E507}">
      <dsp:nvSpPr>
        <dsp:cNvPr id="0" name=""/>
        <dsp:cNvSpPr/>
      </dsp:nvSpPr>
      <dsp:spPr>
        <a:xfrm>
          <a:off x="262012" y="987121"/>
          <a:ext cx="460139" cy="4601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13C7A-2D56-4E0F-BCDF-CFD4A44B952E}">
      <dsp:nvSpPr>
        <dsp:cNvPr id="0" name=""/>
        <dsp:cNvSpPr/>
      </dsp:nvSpPr>
      <dsp:spPr>
        <a:xfrm>
          <a:off x="1058755" y="820519"/>
          <a:ext cx="1870023" cy="79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/>
            <a:t>Welcome &amp; Opening Remarks </a:t>
          </a:r>
          <a:endParaRPr lang="en-US" sz="1400" kern="1200" dirty="0"/>
        </a:p>
      </dsp:txBody>
      <dsp:txXfrm>
        <a:off x="1058755" y="820519"/>
        <a:ext cx="1870023" cy="793343"/>
      </dsp:txXfrm>
    </dsp:sp>
    <dsp:sp modelId="{E8B356F9-2A59-4ABE-AC81-927E45D0DD95}">
      <dsp:nvSpPr>
        <dsp:cNvPr id="0" name=""/>
        <dsp:cNvSpPr/>
      </dsp:nvSpPr>
      <dsp:spPr>
        <a:xfrm>
          <a:off x="3254616" y="820519"/>
          <a:ext cx="793343" cy="79334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5E952-EB8D-4084-8442-293DE915E832}">
      <dsp:nvSpPr>
        <dsp:cNvPr id="0" name=""/>
        <dsp:cNvSpPr/>
      </dsp:nvSpPr>
      <dsp:spPr>
        <a:xfrm>
          <a:off x="3421218" y="987121"/>
          <a:ext cx="460139" cy="4601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2AEE3-9B03-4A53-A7C7-F8FF60484E69}">
      <dsp:nvSpPr>
        <dsp:cNvPr id="0" name=""/>
        <dsp:cNvSpPr/>
      </dsp:nvSpPr>
      <dsp:spPr>
        <a:xfrm>
          <a:off x="4217961" y="820519"/>
          <a:ext cx="1870023" cy="79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/>
            <a:t>Purpose of the Meeting</a:t>
          </a:r>
          <a:endParaRPr lang="en-US" sz="1400" kern="1200" dirty="0"/>
        </a:p>
      </dsp:txBody>
      <dsp:txXfrm>
        <a:off x="4217961" y="820519"/>
        <a:ext cx="1870023" cy="793343"/>
      </dsp:txXfrm>
    </dsp:sp>
    <dsp:sp modelId="{A10427B4-FB95-4B4C-8E27-0152498939BE}">
      <dsp:nvSpPr>
        <dsp:cNvPr id="0" name=""/>
        <dsp:cNvSpPr/>
      </dsp:nvSpPr>
      <dsp:spPr>
        <a:xfrm>
          <a:off x="6413822" y="820519"/>
          <a:ext cx="793343" cy="79334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6F8B9A-121B-4466-B0D6-24CFF7DAF8CD}">
      <dsp:nvSpPr>
        <dsp:cNvPr id="0" name=""/>
        <dsp:cNvSpPr/>
      </dsp:nvSpPr>
      <dsp:spPr>
        <a:xfrm>
          <a:off x="6580424" y="987121"/>
          <a:ext cx="460139" cy="4601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3B077E-3A02-4F3E-A91C-420C83F39473}">
      <dsp:nvSpPr>
        <dsp:cNvPr id="0" name=""/>
        <dsp:cNvSpPr/>
      </dsp:nvSpPr>
      <dsp:spPr>
        <a:xfrm>
          <a:off x="7377168" y="820519"/>
          <a:ext cx="1870023" cy="79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/>
            <a:t>Explanation of the Proposed Special Service Levy </a:t>
          </a:r>
          <a:endParaRPr lang="en-US" sz="1400" kern="1200"/>
        </a:p>
      </dsp:txBody>
      <dsp:txXfrm>
        <a:off x="7377168" y="820519"/>
        <a:ext cx="1870023" cy="793343"/>
      </dsp:txXfrm>
    </dsp:sp>
    <dsp:sp modelId="{27B81363-8BB8-4415-9949-C9CD77C978A2}">
      <dsp:nvSpPr>
        <dsp:cNvPr id="0" name=""/>
        <dsp:cNvSpPr/>
      </dsp:nvSpPr>
      <dsp:spPr>
        <a:xfrm>
          <a:off x="95410" y="2274963"/>
          <a:ext cx="793343" cy="79334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EB94B-B001-47E4-9A0F-87E694C9103C}">
      <dsp:nvSpPr>
        <dsp:cNvPr id="0" name=""/>
        <dsp:cNvSpPr/>
      </dsp:nvSpPr>
      <dsp:spPr>
        <a:xfrm>
          <a:off x="262012" y="2441565"/>
          <a:ext cx="460139" cy="4601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BA062-18BA-4502-BA6D-6E285D1A2300}">
      <dsp:nvSpPr>
        <dsp:cNvPr id="0" name=""/>
        <dsp:cNvSpPr/>
      </dsp:nvSpPr>
      <dsp:spPr>
        <a:xfrm>
          <a:off x="1058755" y="2274963"/>
          <a:ext cx="1870023" cy="79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/>
            <a:t>Why are we proposing implementing the Special Service Levy </a:t>
          </a:r>
          <a:endParaRPr lang="en-US" sz="1400" kern="1200"/>
        </a:p>
      </dsp:txBody>
      <dsp:txXfrm>
        <a:off x="1058755" y="2274963"/>
        <a:ext cx="1870023" cy="793343"/>
      </dsp:txXfrm>
    </dsp:sp>
    <dsp:sp modelId="{F18C2777-5ACA-4137-93FB-89418F473E82}">
      <dsp:nvSpPr>
        <dsp:cNvPr id="0" name=""/>
        <dsp:cNvSpPr/>
      </dsp:nvSpPr>
      <dsp:spPr>
        <a:xfrm>
          <a:off x="3254616" y="2274963"/>
          <a:ext cx="793343" cy="79334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42140-9DE6-48F5-9640-FED9C28D0259}">
      <dsp:nvSpPr>
        <dsp:cNvPr id="0" name=""/>
        <dsp:cNvSpPr/>
      </dsp:nvSpPr>
      <dsp:spPr>
        <a:xfrm>
          <a:off x="3421218" y="2441565"/>
          <a:ext cx="460139" cy="46013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D3FCC-A293-4657-B065-37E6BC1FBA18}">
      <dsp:nvSpPr>
        <dsp:cNvPr id="0" name=""/>
        <dsp:cNvSpPr/>
      </dsp:nvSpPr>
      <dsp:spPr>
        <a:xfrm>
          <a:off x="4217961" y="2274963"/>
          <a:ext cx="1870023" cy="79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/>
            <a:t>Questions &amp; Feedback </a:t>
          </a:r>
          <a:endParaRPr lang="en-US" sz="1400" kern="1200"/>
        </a:p>
      </dsp:txBody>
      <dsp:txXfrm>
        <a:off x="4217961" y="2274963"/>
        <a:ext cx="1870023" cy="793343"/>
      </dsp:txXfrm>
    </dsp:sp>
    <dsp:sp modelId="{5B5DF46D-9127-409A-8E8B-CC22F229C0CB}">
      <dsp:nvSpPr>
        <dsp:cNvPr id="0" name=""/>
        <dsp:cNvSpPr/>
      </dsp:nvSpPr>
      <dsp:spPr>
        <a:xfrm>
          <a:off x="6413822" y="2274963"/>
          <a:ext cx="793343" cy="79334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17ABC-AA9F-4245-965E-61F0BE72351F}">
      <dsp:nvSpPr>
        <dsp:cNvPr id="0" name=""/>
        <dsp:cNvSpPr/>
      </dsp:nvSpPr>
      <dsp:spPr>
        <a:xfrm>
          <a:off x="6580424" y="2441565"/>
          <a:ext cx="460139" cy="46013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3A0584-2D1A-457F-BFA2-AA1A035B5D5A}">
      <dsp:nvSpPr>
        <dsp:cNvPr id="0" name=""/>
        <dsp:cNvSpPr/>
      </dsp:nvSpPr>
      <dsp:spPr>
        <a:xfrm>
          <a:off x="7377168" y="2274963"/>
          <a:ext cx="1870023" cy="79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/>
            <a:t>Next Steps &amp; Closing Remarks </a:t>
          </a:r>
          <a:endParaRPr lang="en-US" sz="1400" kern="1200"/>
        </a:p>
      </dsp:txBody>
      <dsp:txXfrm>
        <a:off x="7377168" y="2274963"/>
        <a:ext cx="1870023" cy="7933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3D899-3682-48E6-A3F5-464239EE806E}">
      <dsp:nvSpPr>
        <dsp:cNvPr id="0" name=""/>
        <dsp:cNvSpPr/>
      </dsp:nvSpPr>
      <dsp:spPr>
        <a:xfrm>
          <a:off x="0" y="663841"/>
          <a:ext cx="7315200" cy="12182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044ED-C04B-47C2-A95B-B60349413748}">
      <dsp:nvSpPr>
        <dsp:cNvPr id="0" name=""/>
        <dsp:cNvSpPr/>
      </dsp:nvSpPr>
      <dsp:spPr>
        <a:xfrm>
          <a:off x="368511" y="937941"/>
          <a:ext cx="670021" cy="6700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B15A7-658F-4077-8077-9E351414DC56}">
      <dsp:nvSpPr>
        <dsp:cNvPr id="0" name=""/>
        <dsp:cNvSpPr/>
      </dsp:nvSpPr>
      <dsp:spPr>
        <a:xfrm>
          <a:off x="1407045" y="663841"/>
          <a:ext cx="3291840" cy="1218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928" tIns="128928" rIns="128928" bIns="12892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Mill Rate:</a:t>
          </a:r>
        </a:p>
      </dsp:txBody>
      <dsp:txXfrm>
        <a:off x="1407045" y="663841"/>
        <a:ext cx="3291840" cy="1218221"/>
      </dsp:txXfrm>
    </dsp:sp>
    <dsp:sp modelId="{B0D52CE9-E764-40DB-842C-4AD8C2009B18}">
      <dsp:nvSpPr>
        <dsp:cNvPr id="0" name=""/>
        <dsp:cNvSpPr/>
      </dsp:nvSpPr>
      <dsp:spPr>
        <a:xfrm>
          <a:off x="4698885" y="663841"/>
          <a:ext cx="2614938" cy="1218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928" tIns="128928" rIns="128928" bIns="12892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Based on Assessment </a:t>
          </a:r>
        </a:p>
      </dsp:txBody>
      <dsp:txXfrm>
        <a:off x="4698885" y="663841"/>
        <a:ext cx="2614938" cy="1218221"/>
      </dsp:txXfrm>
    </dsp:sp>
    <dsp:sp modelId="{E572EE2F-9345-4E52-BCEC-0209EC7CC173}">
      <dsp:nvSpPr>
        <dsp:cNvPr id="0" name=""/>
        <dsp:cNvSpPr/>
      </dsp:nvSpPr>
      <dsp:spPr>
        <a:xfrm>
          <a:off x="0" y="2186618"/>
          <a:ext cx="7315200" cy="12182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19FEB-2499-4681-8171-0B0446953094}">
      <dsp:nvSpPr>
        <dsp:cNvPr id="0" name=""/>
        <dsp:cNvSpPr/>
      </dsp:nvSpPr>
      <dsp:spPr>
        <a:xfrm>
          <a:off x="368511" y="2460718"/>
          <a:ext cx="670021" cy="6700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3459C-57F2-4279-8F2C-3A938A842706}">
      <dsp:nvSpPr>
        <dsp:cNvPr id="0" name=""/>
        <dsp:cNvSpPr/>
      </dsp:nvSpPr>
      <dsp:spPr>
        <a:xfrm>
          <a:off x="1407045" y="2186618"/>
          <a:ext cx="3291840" cy="1218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928" tIns="128928" rIns="128928" bIns="12892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Special Service Levy:</a:t>
          </a:r>
        </a:p>
      </dsp:txBody>
      <dsp:txXfrm>
        <a:off x="1407045" y="2186618"/>
        <a:ext cx="3291840" cy="1218221"/>
      </dsp:txXfrm>
    </dsp:sp>
    <dsp:sp modelId="{5BE3F9D9-A1B0-4C9A-BCEC-20957CB69669}">
      <dsp:nvSpPr>
        <dsp:cNvPr id="0" name=""/>
        <dsp:cNvSpPr/>
      </dsp:nvSpPr>
      <dsp:spPr>
        <a:xfrm>
          <a:off x="4698885" y="2186618"/>
          <a:ext cx="2614938" cy="1218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928" tIns="128928" rIns="128928" bIns="12892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Based on actual/budgeted cost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Apportioned equally per property </a:t>
          </a:r>
        </a:p>
      </dsp:txBody>
      <dsp:txXfrm>
        <a:off x="4698885" y="2186618"/>
        <a:ext cx="2614938" cy="1218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F6D116-A419-C92E-AA6A-E2C163A34F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D0A77C-D478-5401-BE6E-896933B901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34257-A163-4472-A5DF-89C084D6EC1B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2026C9-7777-9E80-E6A8-C7FCD9C8F4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E20E8-C02A-83C1-A8B9-CC0242989D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028D5-DFA6-439F-B658-AB8B5746D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22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06775-760A-4FC8-A06F-44C414091AE6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CAA26-55FF-482E-B25D-A3E08D3A1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1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CAA26-55FF-482E-B25D-A3E08D3A1E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66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CAA26-55FF-482E-B25D-A3E08D3A1E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96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CAA26-55FF-482E-B25D-A3E08D3A1E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1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CAA26-55FF-482E-B25D-A3E08D3A1E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29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CAA26-55FF-482E-B25D-A3E08D3A1E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01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CAA26-55FF-482E-B25D-A3E08D3A1E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15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CAA26-55FF-482E-B25D-A3E08D3A1E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51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1F089-4F1C-FAAD-C43A-DD7FCA21F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A282ED-A3C4-CF33-59FC-F87633AAD4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52D4BD-C433-3CA9-FCF6-AF9A5D5921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F0B66E-9A9E-5448-D99C-F75C72D88B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CAA26-55FF-482E-B25D-A3E08D3A1E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82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C5B34-58E5-0BF2-067B-D05593780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422E05-1752-9E7C-68A0-A1D8ECD5D1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4E8384-90B6-FB22-F5EE-3FD92202B6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F197A-1BB4-3EBC-EA42-8AB2840CF5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CAA26-55FF-482E-B25D-A3E08D3A1E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8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CAA26-55FF-482E-B25D-A3E08D3A1E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02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6D0DF-C8C7-0212-47C4-F8387C497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6CE53C-6FF0-29BD-9159-C82485E1DB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C14663-B113-37EC-1632-9703F1DD24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4BE1D-BC37-7E93-D585-B0E9892DB5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CAA26-55FF-482E-B25D-A3E08D3A1E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81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CAA26-55FF-482E-B25D-A3E08D3A1E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9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CAA26-55FF-482E-B25D-A3E08D3A1E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79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CAA26-55FF-482E-B25D-A3E08D3A1E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28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CAA26-55FF-482E-B25D-A3E08D3A1E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84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7620-3F5B-4DBE-8663-5DBC7EFD710E}" type="datetime1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 Special Service Levy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391F-1A9C-45C4-BEDE-432A0A82B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34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42B2-514C-4A66-831A-103525DD43C4}" type="datetime1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 Special Service Levy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391F-1A9C-45C4-BEDE-432A0A82B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7009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42B2-514C-4A66-831A-103525DD43C4}" type="datetime1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 Special Service Levy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391F-1A9C-45C4-BEDE-432A0A82BEA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5367894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42B2-514C-4A66-831A-103525DD43C4}" type="datetime1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 Special Service Levy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391F-1A9C-45C4-BEDE-432A0A82B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50596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42B2-514C-4A66-831A-103525DD43C4}" type="datetime1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 Special Service Levy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391F-1A9C-45C4-BEDE-432A0A82BEA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0995115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42B2-514C-4A66-831A-103525DD43C4}" type="datetime1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 Special Service Levy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391F-1A9C-45C4-BEDE-432A0A82B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9763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A6A9-09E0-4E2A-AE29-DD6194DF5D1B}" type="datetime1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 Special Service Levy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391F-1A9C-45C4-BEDE-432A0A82B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80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B423-71DC-468D-96DB-499875328522}" type="datetime1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 Special Service Levy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391F-1A9C-45C4-BEDE-432A0A82B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2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4FC3-075A-47E7-8C12-9D84B6F06BDD}" type="datetime1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 Special Service Levy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391F-1A9C-45C4-BEDE-432A0A82B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0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0FFD-1250-4B34-B181-250670DE1935}" type="datetime1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 Special Service Levy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391F-1A9C-45C4-BEDE-432A0A82B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75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CCE8B-1B21-46A6-9E90-F5A34CACD5A8}" type="datetime1">
              <a:rPr lang="en-US" smtClean="0"/>
              <a:t>8/8/2025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 Special Service Levy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391F-1A9C-45C4-BEDE-432A0A82B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6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9E3C-0864-4367-9E10-AD50D449D76D}" type="datetime1">
              <a:rPr lang="en-US" smtClean="0"/>
              <a:t>8/8/2025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 Special Service Levy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391F-1A9C-45C4-BEDE-432A0A82B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8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2939-E228-4B1A-92F1-690EC8A4FF3C}" type="datetime1">
              <a:rPr lang="en-US" smtClean="0"/>
              <a:t>8/8/2025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 Special Service Levy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391F-1A9C-45C4-BEDE-432A0A82B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2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29DB-B7FD-4320-8053-32BD4B56D3B7}" type="datetime1">
              <a:rPr lang="en-US" smtClean="0"/>
              <a:t>8/8/2025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 Special Service Levy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391F-1A9C-45C4-BEDE-432A0A82B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6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251B-C75A-4059-A8E5-F83951E3F493}" type="datetime1">
              <a:rPr lang="en-US" smtClean="0"/>
              <a:t>8/8/2025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 Special Service Levy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391F-1A9C-45C4-BEDE-432A0A82B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1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1EC2E-7EB4-47E5-8644-DED5118BAA30}" type="datetime1">
              <a:rPr lang="en-US" smtClean="0"/>
              <a:t>8/8/2025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 Special Service Levy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391F-1A9C-45C4-BEDE-432A0A82B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542B2-514C-4A66-831A-103525DD43C4}" type="datetime1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2023 Special Service Levy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20E391F-1A9C-45C4-BEDE-432A0A82B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0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wnofthepas.ca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0278D36F-E43C-64EC-F196-712481B80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21" y="2277936"/>
            <a:ext cx="5422232" cy="11510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313A374-A4FB-978E-B0CC-693576630939}"/>
              </a:ext>
            </a:extLst>
          </p:cNvPr>
          <p:cNvSpPr/>
          <p:nvPr/>
        </p:nvSpPr>
        <p:spPr>
          <a:xfrm>
            <a:off x="1155700" y="3429000"/>
            <a:ext cx="75056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Special 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Service Levy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BC8FA4-8FF9-155C-CAAC-1E37C2AC0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902" y="104510"/>
            <a:ext cx="1777661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12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FE370-7E49-E863-3DC6-BBC7068F0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8A28400F-67B4-36DF-8429-F4F354002EC6}"/>
              </a:ext>
            </a:extLst>
          </p:cNvPr>
          <p:cNvGrpSpPr/>
          <p:nvPr/>
        </p:nvGrpSpPr>
        <p:grpSpPr>
          <a:xfrm>
            <a:off x="209364" y="1142366"/>
            <a:ext cx="9389941" cy="710002"/>
            <a:chOff x="691910" y="2595733"/>
            <a:chExt cx="9837005" cy="71000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E6ACA90-54B4-D769-CFCA-A36288CA0ABA}"/>
                </a:ext>
              </a:extLst>
            </p:cNvPr>
            <p:cNvGrpSpPr/>
            <p:nvPr/>
          </p:nvGrpSpPr>
          <p:grpSpPr>
            <a:xfrm>
              <a:off x="691910" y="2690182"/>
              <a:ext cx="6973235" cy="615553"/>
              <a:chOff x="3775251" y="2947408"/>
              <a:chExt cx="4272927" cy="615553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12EFE8-0EFE-C4EB-83EF-D32896CB2D67}"/>
                  </a:ext>
                </a:extLst>
              </p:cNvPr>
              <p:cNvSpPr txBox="1"/>
              <p:nvPr/>
            </p:nvSpPr>
            <p:spPr>
              <a:xfrm>
                <a:off x="7659101" y="2990846"/>
                <a:ext cx="389077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b="1" dirty="0">
                    <a:solidFill>
                      <a:srgbClr val="0070C0"/>
                    </a:solidFill>
                  </a:rPr>
                  <a:t>45%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AE7578-1FA0-080C-C380-ED865BB34310}"/>
                  </a:ext>
                </a:extLst>
              </p:cNvPr>
              <p:cNvSpPr txBox="1"/>
              <p:nvPr/>
            </p:nvSpPr>
            <p:spPr>
              <a:xfrm>
                <a:off x="3775251" y="2947408"/>
                <a:ext cx="301861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700" b="1" dirty="0">
                    <a:solidFill>
                      <a:srgbClr val="0070C0"/>
                    </a:solidFill>
                  </a:rPr>
                  <a:t>Residential Property Tax =  </a:t>
                </a:r>
                <a:r>
                  <a:rPr lang="en-CA" sz="1700" b="1" u="sng" dirty="0">
                    <a:solidFill>
                      <a:srgbClr val="0070C0"/>
                    </a:solidFill>
                  </a:rPr>
                  <a:t>Assessed Value</a:t>
                </a:r>
              </a:p>
              <a:p>
                <a:r>
                  <a:rPr lang="en-CA" sz="1700" b="1" dirty="0">
                    <a:solidFill>
                      <a:srgbClr val="0070C0"/>
                    </a:solidFill>
                  </a:rPr>
                  <a:t>		                                       1000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541389-D6CB-65BE-AF47-808CE3E928E1}"/>
                </a:ext>
              </a:extLst>
            </p:cNvPr>
            <p:cNvSpPr txBox="1"/>
            <p:nvPr/>
          </p:nvSpPr>
          <p:spPr>
            <a:xfrm>
              <a:off x="5692419" y="2727311"/>
              <a:ext cx="1117086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b="1" dirty="0">
                  <a:solidFill>
                    <a:srgbClr val="0070C0"/>
                  </a:solidFill>
                </a:rPr>
                <a:t>Mill Rate</a:t>
              </a:r>
            </a:p>
          </p:txBody>
        </p:sp>
        <p:sp>
          <p:nvSpPr>
            <p:cNvPr id="15" name="Double Bracket 14">
              <a:extLst>
                <a:ext uri="{FF2B5EF4-FFF2-40B4-BE49-F238E27FC236}">
                  <a16:creationId xmlns:a16="http://schemas.microsoft.com/office/drawing/2014/main" id="{11A9BF6D-C0E0-AB19-BD1B-EC1401B4B89E}"/>
                </a:ext>
              </a:extLst>
            </p:cNvPr>
            <p:cNvSpPr/>
            <p:nvPr/>
          </p:nvSpPr>
          <p:spPr>
            <a:xfrm>
              <a:off x="3668414" y="2595733"/>
              <a:ext cx="4089237" cy="646331"/>
            </a:xfrm>
            <a:prstGeom prst="bracketPair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700"/>
            </a:p>
          </p:txBody>
        </p:sp>
        <p:sp>
          <p:nvSpPr>
            <p:cNvPr id="16" name="Plus 15">
              <a:extLst>
                <a:ext uri="{FF2B5EF4-FFF2-40B4-BE49-F238E27FC236}">
                  <a16:creationId xmlns:a16="http://schemas.microsoft.com/office/drawing/2014/main" id="{27EAC196-5B5F-EC5B-53A0-43BEF810724E}"/>
                </a:ext>
              </a:extLst>
            </p:cNvPr>
            <p:cNvSpPr/>
            <p:nvPr/>
          </p:nvSpPr>
          <p:spPr>
            <a:xfrm>
              <a:off x="7855546" y="2707412"/>
              <a:ext cx="256067" cy="352102"/>
            </a:xfrm>
            <a:prstGeom prst="mathPlus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 dirty="0"/>
            </a:p>
          </p:txBody>
        </p:sp>
        <p:sp>
          <p:nvSpPr>
            <p:cNvPr id="17" name="Multiply 16">
              <a:extLst>
                <a:ext uri="{FF2B5EF4-FFF2-40B4-BE49-F238E27FC236}">
                  <a16:creationId xmlns:a16="http://schemas.microsoft.com/office/drawing/2014/main" id="{11D57419-7DC6-8752-8466-5021AB30DA2F}"/>
                </a:ext>
              </a:extLst>
            </p:cNvPr>
            <p:cNvSpPr/>
            <p:nvPr/>
          </p:nvSpPr>
          <p:spPr>
            <a:xfrm>
              <a:off x="5435195" y="2802278"/>
              <a:ext cx="272256" cy="324464"/>
            </a:xfrm>
            <a:prstGeom prst="mathMultiply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/>
            </a:p>
          </p:txBody>
        </p:sp>
        <p:sp>
          <p:nvSpPr>
            <p:cNvPr id="19" name="Multiply 18">
              <a:extLst>
                <a:ext uri="{FF2B5EF4-FFF2-40B4-BE49-F238E27FC236}">
                  <a16:creationId xmlns:a16="http://schemas.microsoft.com/office/drawing/2014/main" id="{1F616B9E-109D-6521-06E8-AFD64CBE228F}"/>
                </a:ext>
              </a:extLst>
            </p:cNvPr>
            <p:cNvSpPr/>
            <p:nvPr/>
          </p:nvSpPr>
          <p:spPr>
            <a:xfrm>
              <a:off x="6757932" y="2758227"/>
              <a:ext cx="272256" cy="324464"/>
            </a:xfrm>
            <a:prstGeom prst="mathMultiply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A2E5778-F557-AED8-B238-99705D385F86}"/>
                </a:ext>
              </a:extLst>
            </p:cNvPr>
            <p:cNvSpPr txBox="1"/>
            <p:nvPr/>
          </p:nvSpPr>
          <p:spPr>
            <a:xfrm>
              <a:off x="8150254" y="2689737"/>
              <a:ext cx="2378661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b="1" dirty="0">
                  <a:solidFill>
                    <a:srgbClr val="0070C0"/>
                  </a:solidFill>
                </a:rPr>
                <a:t>Special Service Levy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11A18CB-5155-F7B2-3F0C-87717CE35FBB}"/>
              </a:ext>
            </a:extLst>
          </p:cNvPr>
          <p:cNvSpPr txBox="1"/>
          <p:nvPr/>
        </p:nvSpPr>
        <p:spPr>
          <a:xfrm>
            <a:off x="1152101" y="4814877"/>
            <a:ext cx="7894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This SSL is NOT a new or additional tax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51316A-4F7C-8741-FBC2-F1B59C9C9137}"/>
              </a:ext>
            </a:extLst>
          </p:cNvPr>
          <p:cNvSpPr/>
          <p:nvPr/>
        </p:nvSpPr>
        <p:spPr>
          <a:xfrm>
            <a:off x="400984" y="323027"/>
            <a:ext cx="919832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Taxation with Special Service Levy 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DFFF4CF-A119-5087-F8C5-9E5F060A4D1C}"/>
              </a:ext>
            </a:extLst>
          </p:cNvPr>
          <p:cNvSpPr txBox="1">
            <a:spLocks/>
          </p:cNvSpPr>
          <p:nvPr/>
        </p:nvSpPr>
        <p:spPr>
          <a:xfrm>
            <a:off x="814282" y="2148488"/>
            <a:ext cx="8570493" cy="2595353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Total Special Service Levy (SSL) Value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$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1,056.34</a:t>
            </a:r>
            <a:r>
              <a:rPr lang="en-US" dirty="0">
                <a:solidFill>
                  <a:schemeClr val="tx1"/>
                </a:solidFill>
              </a:rPr>
              <a:t> per Residential Tax Roll with &lt;3 dwelling units according to assessment branch.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All other properties will remain the same, being taxed on assessed value.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Total Reduction in Mill Rate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2025 Mill Rate</a:t>
            </a:r>
            <a:r>
              <a:rPr lang="en-US" b="1" dirty="0">
                <a:solidFill>
                  <a:schemeClr val="tx1"/>
                </a:solidFill>
              </a:rPr>
              <a:t>: 57.687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2025 Proposed Mill Rate with SSL: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42.610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CFC5A6-55DD-8957-0496-26F884BF5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01" y="6176339"/>
            <a:ext cx="1643544" cy="6810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8B666C-3050-64D0-E3CD-C1038C4F30E4}"/>
              </a:ext>
            </a:extLst>
          </p:cNvPr>
          <p:cNvSpPr txBox="1"/>
          <p:nvPr/>
        </p:nvSpPr>
        <p:spPr>
          <a:xfrm>
            <a:off x="1877808" y="5399652"/>
            <a:ext cx="6571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SSL allow for the redistribution of existing tax revenues</a:t>
            </a:r>
          </a:p>
        </p:txBody>
      </p:sp>
    </p:spTree>
    <p:extLst>
      <p:ext uri="{BB962C8B-B14F-4D97-AF65-F5344CB8AC3E}">
        <p14:creationId xmlns:p14="http://schemas.microsoft.com/office/powerpoint/2010/main" val="2832656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ADD554-D249-7272-AD2B-68F771195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83" y="6243711"/>
            <a:ext cx="1524568" cy="63172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ABC22DC-0BC8-54C1-7E17-E81CE3B924B6}"/>
              </a:ext>
            </a:extLst>
          </p:cNvPr>
          <p:cNvGrpSpPr/>
          <p:nvPr/>
        </p:nvGrpSpPr>
        <p:grpSpPr>
          <a:xfrm>
            <a:off x="8572605" y="2011187"/>
            <a:ext cx="1551517" cy="4083882"/>
            <a:chOff x="8745343" y="2669652"/>
            <a:chExt cx="1551517" cy="3358592"/>
          </a:xfrm>
        </p:grpSpPr>
        <p:sp>
          <p:nvSpPr>
            <p:cNvPr id="9" name="Up-Down Arrow 7">
              <a:extLst>
                <a:ext uri="{FF2B5EF4-FFF2-40B4-BE49-F238E27FC236}">
                  <a16:creationId xmlns:a16="http://schemas.microsoft.com/office/drawing/2014/main" id="{FFC4F318-7A24-778D-7EE7-236DA608C5DD}"/>
                </a:ext>
              </a:extLst>
            </p:cNvPr>
            <p:cNvSpPr/>
            <p:nvPr/>
          </p:nvSpPr>
          <p:spPr>
            <a:xfrm>
              <a:off x="9448800" y="3429000"/>
              <a:ext cx="241300" cy="1778000"/>
            </a:xfrm>
            <a:prstGeom prst="up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36FB2F0-C402-7CDB-DCD5-F834F9792231}"/>
                </a:ext>
              </a:extLst>
            </p:cNvPr>
            <p:cNvCxnSpPr>
              <a:cxnSpLocks/>
            </p:cNvCxnSpPr>
            <p:nvPr/>
          </p:nvCxnSpPr>
          <p:spPr>
            <a:xfrm>
              <a:off x="8745343" y="4799843"/>
              <a:ext cx="637464" cy="0"/>
            </a:xfrm>
            <a:prstGeom prst="straightConnector1">
              <a:avLst/>
            </a:prstGeom>
            <a:ln w="31750" cmpd="sng">
              <a:headEnd w="med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EF47D6-69ED-3BBA-E8C7-70FBB317AA8D}"/>
                </a:ext>
              </a:extLst>
            </p:cNvPr>
            <p:cNvSpPr txBox="1"/>
            <p:nvPr/>
          </p:nvSpPr>
          <p:spPr>
            <a:xfrm>
              <a:off x="8944391" y="2669652"/>
              <a:ext cx="1305098" cy="759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ptos" panose="020B0004020202020204" pitchFamily="34" charset="0"/>
                </a:rPr>
                <a:t>Higher Tax Burden (53%)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7341585-B6DC-722F-4F6A-218BF95B195D}"/>
                </a:ext>
              </a:extLst>
            </p:cNvPr>
            <p:cNvSpPr txBox="1"/>
            <p:nvPr/>
          </p:nvSpPr>
          <p:spPr>
            <a:xfrm>
              <a:off x="8897020" y="5268896"/>
              <a:ext cx="1399840" cy="759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ptos" panose="020B0004020202020204" pitchFamily="34" charset="0"/>
                </a:rPr>
                <a:t>Reduced Tax Burden</a:t>
              </a:r>
            </a:p>
            <a:p>
              <a:pPr algn="ctr"/>
              <a:r>
                <a:rPr lang="en-US" b="1" dirty="0">
                  <a:latin typeface="Aptos" panose="020B0004020202020204" pitchFamily="34" charset="0"/>
                </a:rPr>
                <a:t>(47%)</a:t>
              </a: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2C057E93-5357-6E44-011C-9831DF2D3A37}"/>
              </a:ext>
            </a:extLst>
          </p:cNvPr>
          <p:cNvSpPr txBox="1">
            <a:spLocks/>
          </p:cNvSpPr>
          <p:nvPr/>
        </p:nvSpPr>
        <p:spPr>
          <a:xfrm>
            <a:off x="449883" y="174410"/>
            <a:ext cx="876018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>
              <a:def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n-US" sz="3000" dirty="0"/>
              <a:t>Tax Impact Option 1 – Churches excluded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DBEEA9-08EF-582D-1EF5-A07E95F30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18" y="976131"/>
            <a:ext cx="8179387" cy="487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42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396602" y="1284894"/>
            <a:ext cx="2064802" cy="373627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 err="1"/>
              <a:t>Flin</a:t>
            </a:r>
            <a:r>
              <a:rPr lang="en-US" sz="2400" b="1" dirty="0"/>
              <a:t> </a:t>
            </a:r>
            <a:r>
              <a:rPr lang="en-US" sz="2400" b="1" dirty="0" err="1"/>
              <a:t>Flon</a:t>
            </a:r>
            <a:endParaRPr lang="en-US" sz="1800" dirty="0"/>
          </a:p>
          <a:p>
            <a:pPr marL="0" indent="0" algn="ctr">
              <a:lnSpc>
                <a:spcPct val="150000"/>
              </a:lnSpc>
              <a:buFont typeface="Wingdings 2" pitchFamily="18" charset="2"/>
              <a:buNone/>
            </a:pPr>
            <a:r>
              <a:rPr lang="en-US" sz="1800" dirty="0"/>
              <a:t>Municipal Mill Rate           </a:t>
            </a:r>
            <a:r>
              <a:rPr lang="en-US" sz="1800" dirty="0">
                <a:solidFill>
                  <a:schemeClr val="accent2"/>
                </a:solidFill>
              </a:rPr>
              <a:t>48.540</a:t>
            </a:r>
          </a:p>
          <a:p>
            <a:pPr marL="0" indent="0" algn="ctr">
              <a:lnSpc>
                <a:spcPct val="150000"/>
              </a:lnSpc>
              <a:buFont typeface="Wingdings 2" pitchFamily="18" charset="2"/>
              <a:buNone/>
            </a:pPr>
            <a:r>
              <a:rPr lang="en-US" sz="1800" dirty="0"/>
              <a:t>Special Service Levy      </a:t>
            </a:r>
            <a:r>
              <a:rPr lang="en-US" sz="1800" b="1" dirty="0">
                <a:solidFill>
                  <a:srgbClr val="0070C0"/>
                </a:solidFill>
              </a:rPr>
              <a:t>$912.04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en-US" sz="1200" dirty="0">
                <a:solidFill>
                  <a:schemeClr val="accent6"/>
                </a:solidFill>
              </a:rPr>
              <a:t>(Fire and protective services, recreation, snow removal and dust control)</a:t>
            </a:r>
            <a:endParaRPr lang="en-US" sz="1800" dirty="0"/>
          </a:p>
          <a:p>
            <a:pPr marL="0" indent="0" algn="ctr">
              <a:lnSpc>
                <a:spcPct val="100000"/>
              </a:lnSpc>
              <a:buFont typeface="Wingdings 2" pitchFamily="18" charset="2"/>
              <a:buNone/>
            </a:pPr>
            <a:r>
              <a:rPr lang="en-US" sz="1800" dirty="0"/>
              <a:t>Taxes on an assessed value of </a:t>
            </a:r>
            <a:r>
              <a:rPr lang="en-US" sz="1800" dirty="0">
                <a:solidFill>
                  <a:schemeClr val="accent6"/>
                </a:solidFill>
              </a:rPr>
              <a:t>$150,000 = $4,188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8024409" y="1451849"/>
            <a:ext cx="3474720" cy="813171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244664" y="1465538"/>
            <a:ext cx="3474720" cy="80772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2911591" y="1288824"/>
            <a:ext cx="2064802" cy="372841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/>
              <a:t>Swan River</a:t>
            </a:r>
            <a:endParaRPr lang="en-US" sz="1800" dirty="0"/>
          </a:p>
          <a:p>
            <a:pPr marL="0" indent="0" algn="ctr">
              <a:lnSpc>
                <a:spcPct val="150000"/>
              </a:lnSpc>
              <a:buFont typeface="Wingdings 2" pitchFamily="18" charset="2"/>
              <a:buNone/>
            </a:pPr>
            <a:r>
              <a:rPr lang="en-US" sz="1800" dirty="0"/>
              <a:t>Municipal Mill Rate         </a:t>
            </a:r>
            <a:r>
              <a:rPr lang="en-US" sz="1800" dirty="0">
                <a:solidFill>
                  <a:schemeClr val="accent2"/>
                </a:solidFill>
              </a:rPr>
              <a:t>36.004</a:t>
            </a:r>
          </a:p>
          <a:p>
            <a:pPr marL="0" indent="0" algn="ctr">
              <a:lnSpc>
                <a:spcPct val="150000"/>
              </a:lnSpc>
              <a:buFont typeface="Wingdings 2" pitchFamily="18" charset="2"/>
              <a:buNone/>
            </a:pPr>
            <a:r>
              <a:rPr lang="en-US" sz="1800" dirty="0"/>
              <a:t>Special Service Levy      </a:t>
            </a:r>
            <a:r>
              <a:rPr lang="en-US" sz="1800" b="1" dirty="0">
                <a:solidFill>
                  <a:srgbClr val="0070C0"/>
                </a:solidFill>
              </a:rPr>
              <a:t>$315.33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en-US" sz="1200" dirty="0">
                <a:solidFill>
                  <a:schemeClr val="accent6"/>
                </a:solidFill>
              </a:rPr>
              <a:t>($860,000 - RCMP Costs)</a:t>
            </a:r>
            <a:endParaRPr lang="en-US" sz="1300" dirty="0">
              <a:solidFill>
                <a:schemeClr val="accent6"/>
              </a:solidFill>
            </a:endParaRPr>
          </a:p>
          <a:p>
            <a:pPr marL="0" indent="0" algn="ctr">
              <a:lnSpc>
                <a:spcPct val="100000"/>
              </a:lnSpc>
              <a:buFont typeface="Wingdings 2" pitchFamily="18" charset="2"/>
              <a:buNone/>
            </a:pPr>
            <a:endParaRPr lang="en-US" sz="1800" dirty="0"/>
          </a:p>
          <a:p>
            <a:pPr marL="0" indent="0" algn="ctr">
              <a:lnSpc>
                <a:spcPct val="100000"/>
              </a:lnSpc>
              <a:buFont typeface="Wingdings 2" pitchFamily="18" charset="2"/>
              <a:buNone/>
            </a:pPr>
            <a:r>
              <a:rPr lang="en-US" sz="1800" dirty="0"/>
              <a:t>Taxes on an assessed value of </a:t>
            </a:r>
            <a:r>
              <a:rPr lang="en-US" sz="1800" dirty="0">
                <a:solidFill>
                  <a:schemeClr val="accent6"/>
                </a:solidFill>
              </a:rPr>
              <a:t>$150,000 = $2,746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5303835" y="1284893"/>
            <a:ext cx="2064802" cy="372841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/>
              <a:t>Thompson</a:t>
            </a:r>
            <a:endParaRPr lang="en-US" sz="1800" dirty="0"/>
          </a:p>
          <a:p>
            <a:pPr marL="0" indent="0" algn="ctr">
              <a:lnSpc>
                <a:spcPct val="150000"/>
              </a:lnSpc>
              <a:buFont typeface="Wingdings 2" pitchFamily="18" charset="2"/>
              <a:buNone/>
            </a:pPr>
            <a:r>
              <a:rPr lang="en-US" sz="1800" dirty="0"/>
              <a:t>Municipal Mill Rate         </a:t>
            </a:r>
            <a:r>
              <a:rPr lang="en-US" sz="1800" dirty="0">
                <a:solidFill>
                  <a:schemeClr val="accent2"/>
                </a:solidFill>
              </a:rPr>
              <a:t>47.351</a:t>
            </a:r>
          </a:p>
          <a:p>
            <a:pPr marL="0" indent="0" algn="ctr">
              <a:lnSpc>
                <a:spcPct val="150000"/>
              </a:lnSpc>
              <a:buFont typeface="Wingdings 2" pitchFamily="18" charset="2"/>
              <a:buNone/>
            </a:pPr>
            <a:r>
              <a:rPr lang="en-US" sz="1800" dirty="0"/>
              <a:t>Special Service Levy      </a:t>
            </a:r>
            <a:r>
              <a:rPr lang="en-US" sz="1800" b="1" dirty="0">
                <a:solidFill>
                  <a:srgbClr val="0070C0"/>
                </a:solidFill>
              </a:rPr>
              <a:t>$91.91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en-US" sz="1200" dirty="0">
                <a:solidFill>
                  <a:schemeClr val="accent6"/>
                </a:solidFill>
              </a:rPr>
              <a:t>(Water breaks)</a:t>
            </a:r>
            <a:endParaRPr lang="en-US" sz="1300" dirty="0">
              <a:solidFill>
                <a:schemeClr val="accent6"/>
              </a:solidFill>
            </a:endParaRPr>
          </a:p>
          <a:p>
            <a:pPr marL="0" indent="0" algn="ctr">
              <a:lnSpc>
                <a:spcPct val="100000"/>
              </a:lnSpc>
              <a:buFont typeface="Wingdings 2" pitchFamily="18" charset="2"/>
              <a:buNone/>
            </a:pPr>
            <a:endParaRPr lang="en-US" sz="1800" dirty="0"/>
          </a:p>
          <a:p>
            <a:pPr marL="0" indent="0" algn="ctr">
              <a:lnSpc>
                <a:spcPct val="100000"/>
              </a:lnSpc>
              <a:buFont typeface="Wingdings 2" pitchFamily="18" charset="2"/>
              <a:buNone/>
            </a:pPr>
            <a:r>
              <a:rPr lang="en-US" sz="1800" dirty="0"/>
              <a:t>Taxes on an assessed value of </a:t>
            </a:r>
            <a:r>
              <a:rPr lang="en-US" sz="1800" dirty="0">
                <a:solidFill>
                  <a:schemeClr val="accent6"/>
                </a:solidFill>
              </a:rPr>
              <a:t>$150,000 = $3,288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FD4628B-4275-E315-FDCF-08DF68A81DB6}"/>
              </a:ext>
            </a:extLst>
          </p:cNvPr>
          <p:cNvSpPr txBox="1">
            <a:spLocks/>
          </p:cNvSpPr>
          <p:nvPr/>
        </p:nvSpPr>
        <p:spPr>
          <a:xfrm>
            <a:off x="7610538" y="1292755"/>
            <a:ext cx="2064802" cy="372841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/>
              <a:t>The Pas</a:t>
            </a:r>
            <a:endParaRPr lang="en-US" sz="1800" dirty="0"/>
          </a:p>
          <a:p>
            <a:pPr marL="0" indent="0" algn="ctr">
              <a:lnSpc>
                <a:spcPct val="150000"/>
              </a:lnSpc>
              <a:buFont typeface="Wingdings 2" pitchFamily="18" charset="2"/>
              <a:buNone/>
            </a:pPr>
            <a:r>
              <a:rPr lang="en-US" sz="1800" dirty="0"/>
              <a:t>Municipal Mill Rate         </a:t>
            </a:r>
            <a:r>
              <a:rPr lang="en-US" sz="1800" dirty="0">
                <a:solidFill>
                  <a:schemeClr val="accent2"/>
                </a:solidFill>
              </a:rPr>
              <a:t>42.610</a:t>
            </a:r>
          </a:p>
          <a:p>
            <a:pPr marL="0" indent="0" algn="ctr">
              <a:lnSpc>
                <a:spcPct val="150000"/>
              </a:lnSpc>
              <a:buFont typeface="Wingdings 2" pitchFamily="18" charset="2"/>
              <a:buNone/>
            </a:pPr>
            <a:r>
              <a:rPr lang="en-US" sz="1800" dirty="0"/>
              <a:t>Special Service Levy    </a:t>
            </a:r>
            <a:r>
              <a:rPr lang="en-US" sz="1800" b="1" dirty="0">
                <a:solidFill>
                  <a:srgbClr val="0070C0"/>
                </a:solidFill>
              </a:rPr>
              <a:t>$1,056.34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en-US" sz="1200" dirty="0">
                <a:solidFill>
                  <a:schemeClr val="accent6"/>
                </a:solidFill>
              </a:rPr>
              <a:t>(RCMP Cost)</a:t>
            </a:r>
            <a:endParaRPr lang="en-US" sz="1300" dirty="0">
              <a:solidFill>
                <a:schemeClr val="accent6"/>
              </a:solidFill>
            </a:endParaRPr>
          </a:p>
          <a:p>
            <a:pPr marL="0" indent="0" algn="ctr">
              <a:lnSpc>
                <a:spcPct val="100000"/>
              </a:lnSpc>
              <a:buFont typeface="Wingdings 2" pitchFamily="18" charset="2"/>
              <a:buNone/>
            </a:pPr>
            <a:endParaRPr lang="en-US" sz="1800" dirty="0"/>
          </a:p>
          <a:p>
            <a:pPr marL="0" indent="0" algn="ctr">
              <a:lnSpc>
                <a:spcPct val="100000"/>
              </a:lnSpc>
              <a:buFont typeface="Wingdings 2" pitchFamily="18" charset="2"/>
              <a:buNone/>
            </a:pPr>
            <a:r>
              <a:rPr lang="en-US" sz="1800" dirty="0"/>
              <a:t>Taxes on an assessed value of </a:t>
            </a:r>
            <a:r>
              <a:rPr lang="en-US" sz="1800" dirty="0">
                <a:solidFill>
                  <a:schemeClr val="accent6"/>
                </a:solidFill>
              </a:rPr>
              <a:t>$150,000 = $3,933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427E42-6482-DEC9-A9E9-63728C140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19" y="5166964"/>
            <a:ext cx="1886991" cy="7970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FA4073-A010-4B22-65D0-26F304762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0997" y="5064917"/>
            <a:ext cx="1535870" cy="10893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2903D7-A846-2A88-6C8B-2C67EBC31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7535" y="5246121"/>
            <a:ext cx="2064802" cy="6722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A82155-D078-600C-62C3-48E571C24A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2794" y="5187307"/>
            <a:ext cx="1735737" cy="71922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89A1775-0C56-E571-6F06-C26341EA5927}"/>
              </a:ext>
            </a:extLst>
          </p:cNvPr>
          <p:cNvSpPr/>
          <p:nvPr/>
        </p:nvSpPr>
        <p:spPr>
          <a:xfrm>
            <a:off x="477019" y="258243"/>
            <a:ext cx="919832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Community Comparisons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DFE0C6-C90D-C591-A1EA-635010F7E4D5}"/>
              </a:ext>
            </a:extLst>
          </p:cNvPr>
          <p:cNvSpPr txBox="1"/>
          <p:nvPr/>
        </p:nvSpPr>
        <p:spPr>
          <a:xfrm>
            <a:off x="7996768" y="821987"/>
            <a:ext cx="1292341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0070C0"/>
                </a:solidFill>
              </a:rPr>
              <a:t>Proposed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02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D247E-B9CA-034F-590E-950B1C814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44552-95A8-3C9D-073B-2E0B7A10DB2B}"/>
              </a:ext>
            </a:extLst>
          </p:cNvPr>
          <p:cNvSpPr txBox="1">
            <a:spLocks/>
          </p:cNvSpPr>
          <p:nvPr/>
        </p:nvSpPr>
        <p:spPr>
          <a:xfrm>
            <a:off x="384687" y="329580"/>
            <a:ext cx="8772013" cy="6568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Frequently Asked Questions</a:t>
            </a:r>
            <a:r>
              <a:rPr lang="en-US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- Info</a:t>
            </a:r>
          </a:p>
          <a:p>
            <a:endParaRPr lang="en-US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b="1" spc="0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FAQ - Hand Out</a:t>
            </a:r>
          </a:p>
          <a:p>
            <a:endParaRPr lang="en-US" sz="2800" b="1" spc="0" dirty="0">
              <a:ln w="22225">
                <a:noFill/>
                <a:prstDash val="solid"/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spc="0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 information will be posted on Town of The Pas Website – </a:t>
            </a:r>
            <a:r>
              <a:rPr lang="en-US" sz="2800" b="1" spc="0" dirty="0">
                <a:ln w="22225">
                  <a:noFill/>
                  <a:prstDash val="solid"/>
                </a:ln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www.townofthepas.ca</a:t>
            </a:r>
            <a:endParaRPr lang="en-US" sz="2800" b="1" spc="0" dirty="0">
              <a:ln w="22225">
                <a:noFill/>
                <a:prstDash val="solid"/>
              </a:ln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b="1" spc="0" dirty="0">
              <a:ln w="22225">
                <a:noFill/>
                <a:prstDash val="solid"/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b="1" spc="0" dirty="0">
              <a:ln w="22225">
                <a:noFill/>
                <a:prstDash val="solid"/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spc="0" dirty="0">
                <a:ln w="22225">
                  <a:noFill/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 the Office – 204-627-1100</a:t>
            </a:r>
            <a:endParaRPr lang="en-US" sz="2800" b="1" dirty="0">
              <a:ln w="22225">
                <a:noFill/>
                <a:prstDash val="solid"/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169483-485C-A95E-D2A7-B918B9B0B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687" y="6138772"/>
            <a:ext cx="1735737" cy="71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40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A390C-797F-634E-2165-2B1D61C52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1B1A14-2608-0ED2-DE37-0E08FD866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794" y="850163"/>
            <a:ext cx="7608779" cy="49054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161405-D478-0828-C6DA-51A869B74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26" y="6138772"/>
            <a:ext cx="1735737" cy="71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71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CA8EF-8841-19E5-F72B-6BD1DB792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6729DC7-4CCD-EB1C-6BF2-6BD9F89C0F51}"/>
              </a:ext>
            </a:extLst>
          </p:cNvPr>
          <p:cNvSpPr txBox="1">
            <a:spLocks/>
          </p:cNvSpPr>
          <p:nvPr/>
        </p:nvSpPr>
        <p:spPr>
          <a:xfrm>
            <a:off x="384687" y="329580"/>
            <a:ext cx="7921113" cy="6568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From here - what is next?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79B257F-E082-3460-02F0-CCB544979AE7}"/>
              </a:ext>
            </a:extLst>
          </p:cNvPr>
          <p:cNvSpPr txBox="1">
            <a:spLocks/>
          </p:cNvSpPr>
          <p:nvPr/>
        </p:nvSpPr>
        <p:spPr>
          <a:xfrm>
            <a:off x="346057" y="1190777"/>
            <a:ext cx="9508613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</a:pPr>
            <a:r>
              <a:rPr lang="en-CA" sz="2000" b="1" dirty="0">
                <a:latin typeface="Aptos" panose="020B0004020202020204" pitchFamily="34" charset="0"/>
              </a:rPr>
              <a:t>Sept 22</a:t>
            </a:r>
            <a:r>
              <a:rPr lang="en-CA" sz="2000" b="1" baseline="30000" dirty="0">
                <a:latin typeface="Aptos" panose="020B0004020202020204" pitchFamily="34" charset="0"/>
              </a:rPr>
              <a:t>nd</a:t>
            </a:r>
            <a:r>
              <a:rPr lang="en-CA" sz="2000" b="1" dirty="0">
                <a:latin typeface="Aptos" panose="020B0004020202020204" pitchFamily="34" charset="0"/>
              </a:rPr>
              <a:t>, 2025 – Hold Public Hearing</a:t>
            </a:r>
            <a:endParaRPr lang="en-CA" sz="2000" b="1" dirty="0">
              <a:highlight>
                <a:srgbClr val="FFFF00"/>
              </a:highlight>
              <a:latin typeface="Aptos" panose="020B0004020202020204" pitchFamily="34" charset="0"/>
            </a:endParaRP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latin typeface="Aptos" panose="020B0004020202020204" pitchFamily="34" charset="0"/>
              </a:rPr>
              <a:t>First reading of SSL Bylaw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latin typeface="Aptos" panose="020B0004020202020204" pitchFamily="34" charset="0"/>
              </a:rPr>
              <a:t>Provide </a:t>
            </a:r>
            <a:r>
              <a:rPr lang="en-CA" sz="2000" b="1" dirty="0">
                <a:latin typeface="Aptos" panose="020B0004020202020204" pitchFamily="34" charset="0"/>
              </a:rPr>
              <a:t>14 days </a:t>
            </a:r>
            <a:r>
              <a:rPr lang="en-CA" sz="2000" dirty="0">
                <a:latin typeface="Aptos" panose="020B0004020202020204" pitchFamily="34" charset="0"/>
              </a:rPr>
              <a:t>to allow for a formal </a:t>
            </a:r>
            <a:r>
              <a:rPr lang="en-CA" sz="2000" b="1" dirty="0">
                <a:latin typeface="Aptos" panose="020B0004020202020204" pitchFamily="34" charset="0"/>
              </a:rPr>
              <a:t>written objection to TOTP. These must include the following</a:t>
            </a:r>
          </a:p>
          <a:p>
            <a:pPr lvl="2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ptos" panose="020B0004020202020204" pitchFamily="34" charset="0"/>
              </a:rPr>
              <a:t>a statement of the person's objection to the proposed by-law;</a:t>
            </a:r>
          </a:p>
          <a:p>
            <a:pPr lvl="2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ptos" panose="020B0004020202020204" pitchFamily="34" charset="0"/>
              </a:rPr>
              <a:t>the name and address of the person;</a:t>
            </a:r>
          </a:p>
          <a:p>
            <a:pPr lvl="2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ptos" panose="020B0004020202020204" pitchFamily="34" charset="0"/>
              </a:rPr>
              <a:t>identification of the parcel of land in respect of which the objection is made; and</a:t>
            </a:r>
          </a:p>
          <a:p>
            <a:pPr lvl="2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ptos" panose="020B0004020202020204" pitchFamily="34" charset="0"/>
              </a:rPr>
              <a:t>the person's signature</a:t>
            </a:r>
          </a:p>
          <a:p>
            <a:pPr>
              <a:buClr>
                <a:schemeClr val="accent2"/>
              </a:buClr>
            </a:pPr>
            <a:r>
              <a:rPr lang="en-CA" sz="2000" b="1" dirty="0">
                <a:latin typeface="Aptos" panose="020B0004020202020204" pitchFamily="34" charset="0"/>
              </a:rPr>
              <a:t>Oct 6</a:t>
            </a:r>
            <a:r>
              <a:rPr lang="en-CA" sz="2000" b="1" baseline="30000" dirty="0">
                <a:latin typeface="Aptos" panose="020B0004020202020204" pitchFamily="34" charset="0"/>
              </a:rPr>
              <a:t>th</a:t>
            </a:r>
            <a:r>
              <a:rPr lang="en-CA" sz="2000" b="1" dirty="0">
                <a:latin typeface="Aptos" panose="020B0004020202020204" pitchFamily="34" charset="0"/>
              </a:rPr>
              <a:t>, 2025: Objection Period Ends</a:t>
            </a:r>
          </a:p>
          <a:p>
            <a:pPr>
              <a:buClr>
                <a:schemeClr val="accent2"/>
              </a:buClr>
            </a:pPr>
            <a:r>
              <a:rPr lang="en-CA" sz="2000" b="1" dirty="0">
                <a:latin typeface="Aptos" panose="020B0004020202020204" pitchFamily="34" charset="0"/>
              </a:rPr>
              <a:t>Council Review Information &amp; Makes Decision</a:t>
            </a:r>
          </a:p>
          <a:p>
            <a:pPr>
              <a:buClr>
                <a:schemeClr val="accent2"/>
              </a:buClr>
            </a:pPr>
            <a:r>
              <a:rPr lang="en-CA" sz="2000" b="1" dirty="0">
                <a:latin typeface="Aptos" panose="020B0004020202020204" pitchFamily="34" charset="0"/>
              </a:rPr>
              <a:t>If passed, this will come into effect with the 2026 budget</a:t>
            </a:r>
          </a:p>
          <a:p>
            <a:pPr marL="0" indent="0">
              <a:spcBef>
                <a:spcPts val="2400"/>
              </a:spcBef>
              <a:buClr>
                <a:schemeClr val="accent2"/>
              </a:buClr>
              <a:buNone/>
            </a:pPr>
            <a:r>
              <a:rPr lang="en-CA" sz="2000" dirty="0">
                <a:latin typeface="Aptos" panose="020B0004020202020204" pitchFamily="34" charset="0"/>
              </a:rPr>
              <a:t>If there are </a:t>
            </a:r>
            <a:r>
              <a:rPr lang="en-CA" sz="2000" b="1" dirty="0">
                <a:latin typeface="Aptos" panose="020B0004020202020204" pitchFamily="34" charset="0"/>
              </a:rPr>
              <a:t>25+ formal objections</a:t>
            </a:r>
            <a:r>
              <a:rPr lang="en-CA" sz="2000" dirty="0">
                <a:latin typeface="Aptos" panose="020B0004020202020204" pitchFamily="34" charset="0"/>
              </a:rPr>
              <a:t>, the matter goes to the Manitoba Municipal Board</a:t>
            </a:r>
            <a:r>
              <a:rPr lang="en-CA" dirty="0">
                <a:latin typeface="Aptos" panose="020B00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1936EA-8AD0-7B16-387B-EAB275878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53" y="6138772"/>
            <a:ext cx="1735737" cy="71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4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5DA3F-B12B-8D63-BCA1-B609F1F57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2EF5C31-4EA2-B13B-A8D7-0013E8F6E93D}"/>
              </a:ext>
            </a:extLst>
          </p:cNvPr>
          <p:cNvSpPr/>
          <p:nvPr/>
        </p:nvSpPr>
        <p:spPr>
          <a:xfrm>
            <a:off x="1168403" y="335677"/>
            <a:ext cx="26796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Agenda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59999B-1D45-A4A3-A1D0-34695E586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03" y="6172559"/>
            <a:ext cx="1654199" cy="685441"/>
          </a:xfrm>
          <a:prstGeom prst="rect">
            <a:avLst/>
          </a:prstGeom>
        </p:spPr>
      </p:pic>
      <p:graphicFrame>
        <p:nvGraphicFramePr>
          <p:cNvPr id="13" name="TextBox 3">
            <a:extLst>
              <a:ext uri="{FF2B5EF4-FFF2-40B4-BE49-F238E27FC236}">
                <a16:creationId xmlns:a16="http://schemas.microsoft.com/office/drawing/2014/main" id="{E9EACBB5-FBC6-80A1-B6FC-0701C5873D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6379"/>
              </p:ext>
            </p:extLst>
          </p:nvPr>
        </p:nvGraphicFramePr>
        <p:xfrm>
          <a:off x="557049" y="1881353"/>
          <a:ext cx="9342602" cy="388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56259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DCA18-D134-9C5B-3367-C6503CDC5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990140-547E-8E66-7436-B772121BC39B}"/>
              </a:ext>
            </a:extLst>
          </p:cNvPr>
          <p:cNvSpPr/>
          <p:nvPr/>
        </p:nvSpPr>
        <p:spPr>
          <a:xfrm>
            <a:off x="867881" y="298527"/>
            <a:ext cx="86994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Purpose -  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Why are we here?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F1B66D-EED9-1F3A-95EF-7F51D4E04427}"/>
              </a:ext>
            </a:extLst>
          </p:cNvPr>
          <p:cNvSpPr txBox="1"/>
          <p:nvPr/>
        </p:nvSpPr>
        <p:spPr>
          <a:xfrm>
            <a:off x="867881" y="1814740"/>
            <a:ext cx="8870949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This meeting is an opportunity to:</a:t>
            </a:r>
          </a:p>
          <a:p>
            <a:endParaRPr lang="en-CA" sz="24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Explain the proposed Special Service Levy, including how it works and why it’s being introduced.</a:t>
            </a:r>
          </a:p>
          <a:p>
            <a:pPr marL="285750" indent="-285750" algn="just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Show how costs will be distributed and how it impacts taxpayers.</a:t>
            </a:r>
          </a:p>
          <a:p>
            <a:pPr marL="285750" indent="-285750" algn="just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First reading of by-law to pass SSL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755F35-7915-8226-1CEE-F589AB195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49" y="6199416"/>
            <a:ext cx="1589382" cy="65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56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600699" y="3167779"/>
            <a:ext cx="4382729" cy="2606893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chemeClr val="tx1"/>
                </a:solidFill>
                <a:latin typeface="Aptos" panose="020B0004020202020204" pitchFamily="34" charset="0"/>
              </a:rPr>
              <a:t>RCMP Services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tx1"/>
                </a:solidFill>
                <a:latin typeface="Aptos" panose="020B0004020202020204" pitchFamily="34" charset="0"/>
              </a:rPr>
              <a:t>Policing Cost</a:t>
            </a: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502920" lvl="1" indent="0">
              <a:buNone/>
            </a:pPr>
            <a:r>
              <a:rPr lang="en-US" sz="2400" dirty="0">
                <a:solidFill>
                  <a:schemeClr val="tx1"/>
                </a:solidFill>
                <a:latin typeface="Aptos" panose="020B0004020202020204" pitchFamily="34" charset="0"/>
              </a:rPr>
              <a:t>$3,208,085 Budgeted 2025  </a:t>
            </a:r>
          </a:p>
          <a:p>
            <a:pPr marL="502920" lvl="1" indent="0">
              <a:buNone/>
            </a:pP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</a:rPr>
              <a:t>(2024 = $2,936,280 actual costs)</a:t>
            </a:r>
          </a:p>
          <a:p>
            <a:pPr marL="502920" lvl="1" indent="0">
              <a:buNone/>
            </a:pPr>
            <a:endParaRPr lang="en-US" sz="16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502920" lvl="1" indent="0" algn="ctr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33727"/>
          <a:stretch/>
        </p:blipFill>
        <p:spPr>
          <a:xfrm>
            <a:off x="622527" y="1603939"/>
            <a:ext cx="5225322" cy="36501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07C7A8-8F73-892D-292D-DA96EF0429D0}"/>
              </a:ext>
            </a:extLst>
          </p:cNvPr>
          <p:cNvSpPr/>
          <p:nvPr/>
        </p:nvSpPr>
        <p:spPr>
          <a:xfrm>
            <a:off x="474999" y="247983"/>
            <a:ext cx="919832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Proposed - 2025 Special Service Levy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9" name="Picture 8" descr="RCMP officer threatened critic | The non conformer's Canadian Weblog">
            <a:extLst>
              <a:ext uri="{FF2B5EF4-FFF2-40B4-BE49-F238E27FC236}">
                <a16:creationId xmlns:a16="http://schemas.microsoft.com/office/drawing/2014/main" id="{A761F18B-3E1B-D660-D4FA-BC4EEC274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27" y="1353422"/>
            <a:ext cx="926396" cy="166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A544FF-A151-E1E9-C65A-E814EB4BDA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999" y="6133261"/>
            <a:ext cx="1735737" cy="71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77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2D5E6-08FA-9CB0-7F9B-BEBA07334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09112E-8C7E-371A-E07F-1E5A77AC3956}"/>
              </a:ext>
            </a:extLst>
          </p:cNvPr>
          <p:cNvSpPr/>
          <p:nvPr/>
        </p:nvSpPr>
        <p:spPr>
          <a:xfrm>
            <a:off x="1143002" y="252274"/>
            <a:ext cx="52323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Exploring - SSL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03E2B3-1164-A30E-A615-B1BB02A8C734}"/>
              </a:ext>
            </a:extLst>
          </p:cNvPr>
          <p:cNvSpPr txBox="1"/>
          <p:nvPr/>
        </p:nvSpPr>
        <p:spPr>
          <a:xfrm>
            <a:off x="693256" y="1454689"/>
            <a:ext cx="891222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Approach provides a more </a:t>
            </a:r>
            <a:r>
              <a:rPr lang="en-CA" sz="20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fair, transparent, and predictable </a:t>
            </a:r>
            <a:r>
              <a:rPr lang="en-CA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way to fund policing while supporting potential growth with residential developments, both new builds and upgrades.</a:t>
            </a:r>
          </a:p>
          <a:p>
            <a:pPr algn="just">
              <a:buClr>
                <a:schemeClr val="accent2"/>
              </a:buClr>
            </a:pPr>
            <a:endParaRPr lang="en-CA" sz="20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latin typeface="Aptos" panose="020B0004020202020204" pitchFamily="34" charset="0"/>
                <a:ea typeface="Times New Roman" panose="02020603050405020304" pitchFamily="18" charset="0"/>
              </a:rPr>
              <a:t>Today, </a:t>
            </a:r>
            <a:r>
              <a:rPr lang="en-CA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policing costs are covered through </a:t>
            </a:r>
            <a:r>
              <a:rPr lang="en-CA" sz="20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general taxation</a:t>
            </a:r>
            <a:r>
              <a:rPr lang="en-CA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meaning property owners with </a:t>
            </a:r>
            <a:r>
              <a:rPr lang="en-CA" sz="20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higher home assessments </a:t>
            </a:r>
            <a:r>
              <a:rPr lang="en-CA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pay more, even though every property receives the same level of service. </a:t>
            </a:r>
          </a:p>
          <a:p>
            <a:pPr algn="just">
              <a:buClr>
                <a:schemeClr val="accent2"/>
              </a:buClr>
            </a:pPr>
            <a:endParaRPr lang="en-CA" sz="20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Under the proposed SSL, all eligible properties will contribute </a:t>
            </a:r>
            <a:r>
              <a:rPr lang="en-CA" sz="20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equally</a:t>
            </a:r>
            <a:r>
              <a:rPr lang="en-CA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aligning costs with the benefits received while supporting growth and potential new development.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A34431-9263-086A-2DE8-6E15503F2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518" y="252274"/>
            <a:ext cx="1870742" cy="7751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6BCEDC-1012-3902-EDD5-5E36653A6D34}"/>
              </a:ext>
            </a:extLst>
          </p:cNvPr>
          <p:cNvSpPr txBox="1"/>
          <p:nvPr/>
        </p:nvSpPr>
        <p:spPr>
          <a:xfrm>
            <a:off x="1143002" y="6088234"/>
            <a:ext cx="757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kern="0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77"/>
                <a:ea typeface="Times New Roman" panose="02020603050405020304" pitchFamily="18" charset="0"/>
              </a:rPr>
              <a:t>f</a:t>
            </a:r>
            <a:r>
              <a:rPr lang="en-CA" sz="1800" kern="0" dirty="0">
                <a:solidFill>
                  <a:schemeClr val="accent2">
                    <a:lumMod val="75000"/>
                  </a:schemeClr>
                </a:solidFill>
                <a:effectLst/>
                <a:latin typeface="Arial Rounded MT Bold" panose="020F0704030504030204" pitchFamily="34" charset="77"/>
                <a:ea typeface="Times New Roman" panose="02020603050405020304" pitchFamily="18" charset="0"/>
              </a:rPr>
              <a:t>airness – sustainability -  development - improved service funding</a:t>
            </a:r>
            <a:r>
              <a:rPr lang="en-CA" dirty="0">
                <a:solidFill>
                  <a:schemeClr val="accent2">
                    <a:lumMod val="75000"/>
                  </a:schemeClr>
                </a:solidFill>
                <a:effectLst/>
                <a:latin typeface="Arial Rounded MT Bold" panose="020F0704030504030204" pitchFamily="34" charset="77"/>
              </a:rPr>
              <a:t>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51766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93F05-77DF-A0B6-E17B-8310E26C8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8DE02419-A3D8-9A30-77D1-C2E11E1A74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9114472"/>
              </p:ext>
            </p:extLst>
          </p:nvPr>
        </p:nvGraphicFramePr>
        <p:xfrm>
          <a:off x="669101" y="1290692"/>
          <a:ext cx="7315200" cy="4068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9A6CDF7-D7B2-1C71-4D44-5B2518D9D6E1}"/>
              </a:ext>
            </a:extLst>
          </p:cNvPr>
          <p:cNvSpPr/>
          <p:nvPr/>
        </p:nvSpPr>
        <p:spPr>
          <a:xfrm>
            <a:off x="669101" y="459695"/>
            <a:ext cx="62737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Municipal Taxation</a:t>
            </a:r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144D72-BCF0-A513-30F1-7583113F1A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011" y="6176974"/>
            <a:ext cx="1643544" cy="68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25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6BD96-F25A-BE7B-AC5E-927F296A9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BAB471-4F1D-F2AD-FEEA-510A3071DCDA}"/>
              </a:ext>
            </a:extLst>
          </p:cNvPr>
          <p:cNvSpPr txBox="1"/>
          <p:nvPr/>
        </p:nvSpPr>
        <p:spPr>
          <a:xfrm>
            <a:off x="531475" y="1281790"/>
            <a:ext cx="86969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CA" dirty="0"/>
              <a:t>The municipal mill rate is calculated by dividing the total municipal budget expense requirements by the total assessed value of all properties</a:t>
            </a:r>
          </a:p>
          <a:p>
            <a:pPr algn="just"/>
            <a:endParaRPr lang="en-CA" dirty="0"/>
          </a:p>
          <a:p>
            <a:endParaRPr lang="en-CA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218852-E435-E775-5BA6-32171B24B6D0}"/>
              </a:ext>
            </a:extLst>
          </p:cNvPr>
          <p:cNvGrpSpPr/>
          <p:nvPr/>
        </p:nvGrpSpPr>
        <p:grpSpPr>
          <a:xfrm>
            <a:off x="2500969" y="2077274"/>
            <a:ext cx="4257582" cy="646331"/>
            <a:chOff x="4483510" y="5206181"/>
            <a:chExt cx="4257582" cy="6463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CDF5CF-1EF5-DD8A-34E5-FE7B584F7396}"/>
                </a:ext>
              </a:extLst>
            </p:cNvPr>
            <p:cNvSpPr txBox="1"/>
            <p:nvPr/>
          </p:nvSpPr>
          <p:spPr>
            <a:xfrm>
              <a:off x="7820647" y="5309419"/>
              <a:ext cx="920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x 1000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5FE18F-77A8-0848-AA34-5D3E8D91EC77}"/>
                </a:ext>
              </a:extLst>
            </p:cNvPr>
            <p:cNvSpPr txBox="1"/>
            <p:nvPr/>
          </p:nvSpPr>
          <p:spPr>
            <a:xfrm>
              <a:off x="4483510" y="5206181"/>
              <a:ext cx="35396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>
                  <a:solidFill>
                    <a:srgbClr val="0070C0"/>
                  </a:solidFill>
                </a:rPr>
                <a:t>Mill Rate =  </a:t>
              </a:r>
              <a:r>
                <a:rPr lang="en-CA" b="1" u="sng" dirty="0">
                  <a:solidFill>
                    <a:srgbClr val="0070C0"/>
                  </a:solidFill>
                </a:rPr>
                <a:t>Municipal  Budget</a:t>
              </a:r>
            </a:p>
            <a:p>
              <a:r>
                <a:rPr lang="en-CA" b="1" dirty="0">
                  <a:solidFill>
                    <a:srgbClr val="0070C0"/>
                  </a:solidFill>
                </a:rPr>
                <a:t>		   Total Assessed Value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965D0C7-2650-6A79-BEA6-55095B751FBB}"/>
              </a:ext>
            </a:extLst>
          </p:cNvPr>
          <p:cNvSpPr txBox="1"/>
          <p:nvPr/>
        </p:nvSpPr>
        <p:spPr>
          <a:xfrm>
            <a:off x="531474" y="3057675"/>
            <a:ext cx="8696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A" dirty="0"/>
              <a:t>Each property’s municipal tax is determined by multiplying its assessed value (provincial assessment branch) by the mill rate.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AC2E478-7A51-18CD-670C-E3E4BB34FFDF}"/>
              </a:ext>
            </a:extLst>
          </p:cNvPr>
          <p:cNvGrpSpPr/>
          <p:nvPr/>
        </p:nvGrpSpPr>
        <p:grpSpPr>
          <a:xfrm>
            <a:off x="1396424" y="4038076"/>
            <a:ext cx="7526414" cy="1296849"/>
            <a:chOff x="2048373" y="4714675"/>
            <a:chExt cx="7526414" cy="129684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3F2D89-15E2-2A21-0F68-27C03F3FB74B}"/>
                </a:ext>
              </a:extLst>
            </p:cNvPr>
            <p:cNvGrpSpPr/>
            <p:nvPr/>
          </p:nvGrpSpPr>
          <p:grpSpPr>
            <a:xfrm>
              <a:off x="2048374" y="4714675"/>
              <a:ext cx="7526413" cy="646331"/>
              <a:chOff x="4557935" y="5066256"/>
              <a:chExt cx="4626576" cy="646331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A32C4CC-B52A-339C-08A0-342060DE65B6}"/>
                  </a:ext>
                </a:extLst>
              </p:cNvPr>
              <p:cNvSpPr txBox="1"/>
              <p:nvPr/>
            </p:nvSpPr>
            <p:spPr>
              <a:xfrm>
                <a:off x="8244937" y="5160373"/>
                <a:ext cx="5858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x 45%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0FE243-2FD7-BEFC-20FB-40349D42DA0B}"/>
                  </a:ext>
                </a:extLst>
              </p:cNvPr>
              <p:cNvSpPr txBox="1"/>
              <p:nvPr/>
            </p:nvSpPr>
            <p:spPr>
              <a:xfrm>
                <a:off x="4557935" y="5066256"/>
                <a:ext cx="46265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b="1" dirty="0">
                    <a:solidFill>
                      <a:srgbClr val="0070C0"/>
                    </a:solidFill>
                  </a:rPr>
                  <a:t>Residential Property Tax =  </a:t>
                </a:r>
                <a:r>
                  <a:rPr lang="en-CA" b="1" u="sng" dirty="0">
                    <a:solidFill>
                      <a:srgbClr val="0070C0"/>
                    </a:solidFill>
                  </a:rPr>
                  <a:t>Assessed Value</a:t>
                </a:r>
              </a:p>
              <a:p>
                <a:r>
                  <a:rPr lang="en-CA" b="1" dirty="0">
                    <a:solidFill>
                      <a:srgbClr val="0070C0"/>
                    </a:solidFill>
                  </a:rPr>
                  <a:t>		                                       1000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F5D7FF8-214F-D1DD-33B1-CCBF95649B96}"/>
                </a:ext>
              </a:extLst>
            </p:cNvPr>
            <p:cNvSpPr txBox="1"/>
            <p:nvPr/>
          </p:nvSpPr>
          <p:spPr>
            <a:xfrm>
              <a:off x="6790152" y="4809030"/>
              <a:ext cx="132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x Mill Rate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8F16451-44D3-3C96-1C5D-2FB4032EAC4A}"/>
                </a:ext>
              </a:extLst>
            </p:cNvPr>
            <p:cNvSpPr txBox="1"/>
            <p:nvPr/>
          </p:nvSpPr>
          <p:spPr>
            <a:xfrm>
              <a:off x="2048373" y="5365193"/>
              <a:ext cx="75264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>
                  <a:solidFill>
                    <a:srgbClr val="0070C0"/>
                  </a:solidFill>
                </a:rPr>
                <a:t>Commercial Property Tax =  </a:t>
              </a:r>
              <a:r>
                <a:rPr lang="en-CA" b="1" u="sng" dirty="0">
                  <a:solidFill>
                    <a:srgbClr val="0070C0"/>
                  </a:solidFill>
                </a:rPr>
                <a:t>Assessed Value</a:t>
              </a:r>
            </a:p>
            <a:p>
              <a:r>
                <a:rPr lang="en-CA" b="1" dirty="0">
                  <a:solidFill>
                    <a:srgbClr val="0070C0"/>
                  </a:solidFill>
                </a:rPr>
                <a:t>		                                       1000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0059D9A-AD8B-C68E-F09E-900515952285}"/>
                </a:ext>
              </a:extLst>
            </p:cNvPr>
            <p:cNvSpPr txBox="1"/>
            <p:nvPr/>
          </p:nvSpPr>
          <p:spPr>
            <a:xfrm>
              <a:off x="6790152" y="5383096"/>
              <a:ext cx="132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x Mill Rate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4C24C43-1FB1-B50D-649A-292273AC52DC}"/>
                </a:ext>
              </a:extLst>
            </p:cNvPr>
            <p:cNvSpPr txBox="1"/>
            <p:nvPr/>
          </p:nvSpPr>
          <p:spPr>
            <a:xfrm>
              <a:off x="8046309" y="5375689"/>
              <a:ext cx="953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x 65%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9573068-F246-674C-FA7C-675632D1EA27}"/>
              </a:ext>
            </a:extLst>
          </p:cNvPr>
          <p:cNvSpPr/>
          <p:nvPr/>
        </p:nvSpPr>
        <p:spPr>
          <a:xfrm>
            <a:off x="280795" y="209307"/>
            <a:ext cx="919832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Taxation Based on Assessment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9361877-4BF2-40FC-B2BF-56DD2EDFB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63" y="6176974"/>
            <a:ext cx="1643544" cy="68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07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72624" y="1526259"/>
            <a:ext cx="9482045" cy="3343219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Wingdings 2" pitchFamily="18" charset="2"/>
              <a:buNone/>
            </a:pPr>
            <a:r>
              <a:rPr lang="en-US" sz="2800" b="1" dirty="0">
                <a:solidFill>
                  <a:schemeClr val="tx1"/>
                </a:solidFill>
                <a:latin typeface="Arial Rounded MT Bold" panose="020F0704030504030204" pitchFamily="34" charset="77"/>
              </a:rPr>
              <a:t>Taxes Vary Depending on Assessed Value of Property </a:t>
            </a:r>
            <a:endParaRPr lang="en-CA" sz="18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31470" indent="-285750" algn="just">
              <a:lnSpc>
                <a:spcPct val="104000"/>
              </a:lnSpc>
              <a:spcAft>
                <a:spcPts val="600"/>
              </a:spcAft>
              <a:buClr>
                <a:schemeClr val="accent2"/>
              </a:buClr>
              <a:tabLst>
                <a:tab pos="63500" algn="r"/>
                <a:tab pos="165100" algn="l"/>
              </a:tabLst>
            </a:pPr>
            <a:r>
              <a:rPr lang="en-CA" sz="24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Reduces the ability to attract </a:t>
            </a:r>
            <a:r>
              <a:rPr lang="en-CA" sz="24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individuals or families interested in building or developing single-family homes.</a:t>
            </a:r>
          </a:p>
          <a:p>
            <a:pPr marL="388620" indent="-342900" algn="just">
              <a:lnSpc>
                <a:spcPct val="104000"/>
              </a:lnSpc>
              <a:spcAft>
                <a:spcPts val="600"/>
              </a:spcAft>
              <a:buClr>
                <a:schemeClr val="accent2"/>
              </a:buClr>
              <a:tabLst>
                <a:tab pos="63500" algn="r"/>
                <a:tab pos="165100" algn="l"/>
              </a:tabLst>
            </a:pPr>
            <a:r>
              <a:rPr lang="en-US" sz="2400" kern="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Discourages </a:t>
            </a:r>
            <a:r>
              <a:rPr lang="en-US" sz="2400" b="1" kern="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property improvements </a:t>
            </a:r>
            <a:r>
              <a:rPr lang="en-US" sz="2400" kern="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by increasing taxes on upgraded homes.</a:t>
            </a:r>
            <a:endParaRPr lang="en-CA" sz="24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88620" indent="-342900" algn="just">
              <a:lnSpc>
                <a:spcPct val="115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2400" kern="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Concentrates the tax burden on higher assessed value homes.</a:t>
            </a:r>
            <a:endParaRPr lang="en-CA" sz="24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02920" lvl="1" indent="0">
              <a:buNone/>
            </a:pPr>
            <a:endParaRPr lang="en-US" sz="2400" dirty="0">
              <a:latin typeface="Aptos" panose="020B0004020202020204" pitchFamily="34" charset="0"/>
            </a:endParaRPr>
          </a:p>
          <a:p>
            <a:pPr lvl="1"/>
            <a:endParaRPr lang="en-US" sz="2000" dirty="0">
              <a:latin typeface="Arial Rounded MT Bold" panose="020F0704030504030204" pitchFamily="34" charset="77"/>
            </a:endParaRPr>
          </a:p>
        </p:txBody>
      </p:sp>
      <p:pic>
        <p:nvPicPr>
          <p:cNvPr id="10" name="Picture 9" descr="Keys to a home">
            <a:extLst>
              <a:ext uri="{FF2B5EF4-FFF2-40B4-BE49-F238E27FC236}">
                <a16:creationId xmlns:a16="http://schemas.microsoft.com/office/drawing/2014/main" id="{4D106AC6-09BE-CB80-CC69-6B33C79403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101" y="4996478"/>
            <a:ext cx="2515368" cy="16789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6FE5C10-9CCA-90F8-7E40-32BF3558A4A1}"/>
              </a:ext>
            </a:extLst>
          </p:cNvPr>
          <p:cNvSpPr/>
          <p:nvPr/>
        </p:nvSpPr>
        <p:spPr>
          <a:xfrm>
            <a:off x="372624" y="296304"/>
            <a:ext cx="919832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Mill Rate Based on Assessment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0DDF85-199C-3DDE-EB71-355811D69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90" y="6176974"/>
            <a:ext cx="1643544" cy="68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53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BF6A6-67F3-A1E9-C730-264747EB9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B117A6E-C92C-F3F7-3D8D-C162ACB5E2EC}"/>
              </a:ext>
            </a:extLst>
          </p:cNvPr>
          <p:cNvSpPr txBox="1">
            <a:spLocks/>
          </p:cNvSpPr>
          <p:nvPr/>
        </p:nvSpPr>
        <p:spPr>
          <a:xfrm>
            <a:off x="443970" y="1150660"/>
            <a:ext cx="9410700" cy="40055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2400" dirty="0">
                <a:latin typeface="Aptos" panose="020B0004020202020204" pitchFamily="34" charset="0"/>
              </a:rPr>
              <a:t>Special Service Levy (SSL) is a municipal tax tool authorized by provincial legislation.</a:t>
            </a:r>
          </a:p>
          <a:p>
            <a:pPr algn="just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CA" sz="900" dirty="0">
              <a:latin typeface="Aptos" panose="020B0004020202020204" pitchFamily="34" charset="0"/>
            </a:endParaRPr>
          </a:p>
          <a:p>
            <a:pPr algn="just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2400" dirty="0">
                <a:latin typeface="Aptos" panose="020B0004020202020204" pitchFamily="34" charset="0"/>
              </a:rPr>
              <a:t>Allows municipalities to </a:t>
            </a:r>
            <a:r>
              <a:rPr lang="en-CA" sz="2400" b="1" dirty="0">
                <a:latin typeface="Aptos" panose="020B0004020202020204" pitchFamily="34" charset="0"/>
              </a:rPr>
              <a:t>apply a fixed charge </a:t>
            </a:r>
            <a:r>
              <a:rPr lang="en-CA" sz="2400" dirty="0">
                <a:latin typeface="Aptos" panose="020B0004020202020204" pitchFamily="34" charset="0"/>
              </a:rPr>
              <a:t>to designated properties to fund </a:t>
            </a:r>
            <a:r>
              <a:rPr lang="en-CA" sz="2400" b="1" dirty="0">
                <a:latin typeface="Aptos" panose="020B0004020202020204" pitchFamily="34" charset="0"/>
              </a:rPr>
              <a:t>specific services</a:t>
            </a:r>
            <a:r>
              <a:rPr lang="en-CA" sz="2400" dirty="0">
                <a:latin typeface="Aptos" panose="020B0004020202020204" pitchFamily="34" charset="0"/>
              </a:rPr>
              <a:t>. </a:t>
            </a:r>
          </a:p>
          <a:p>
            <a:pPr algn="just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CA" sz="900" dirty="0">
              <a:latin typeface="Aptos" panose="020B0004020202020204" pitchFamily="34" charset="0"/>
            </a:endParaRPr>
          </a:p>
          <a:p>
            <a:pPr algn="just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2400" dirty="0">
                <a:latin typeface="Aptos" panose="020B0004020202020204" pitchFamily="34" charset="0"/>
              </a:rPr>
              <a:t>SSL supports that all properties receiving the service contribute equally and fairly.</a:t>
            </a:r>
          </a:p>
          <a:p>
            <a:pPr algn="just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CA" sz="900" dirty="0">
              <a:latin typeface="Aptos" panose="020B0004020202020204" pitchFamily="34" charset="0"/>
            </a:endParaRPr>
          </a:p>
          <a:p>
            <a:pPr algn="just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CA" sz="2400" dirty="0">
                <a:latin typeface="Aptos" panose="020B0004020202020204" pitchFamily="34" charset="0"/>
              </a:rPr>
              <a:t>Providing a stable, predictable, and transparent way to distribute costs while supporting development.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22780A-6D39-180D-F68A-A4F9E67D8A10}"/>
              </a:ext>
            </a:extLst>
          </p:cNvPr>
          <p:cNvSpPr/>
          <p:nvPr/>
        </p:nvSpPr>
        <p:spPr>
          <a:xfrm>
            <a:off x="443970" y="266453"/>
            <a:ext cx="919832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What is a Special Service Levy?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948F03-6B8A-3C8F-AD8A-841931392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70" y="6187485"/>
            <a:ext cx="1643544" cy="6810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2B287B-D0BC-D814-66F2-FFC7C0E2DB1A}"/>
              </a:ext>
            </a:extLst>
          </p:cNvPr>
          <p:cNvSpPr txBox="1"/>
          <p:nvPr/>
        </p:nvSpPr>
        <p:spPr>
          <a:xfrm>
            <a:off x="697970" y="4876343"/>
            <a:ext cx="915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 special service levy is NOT a new or additional tax but rather a redistribution of the existing taxes that are collected.</a:t>
            </a:r>
          </a:p>
        </p:txBody>
      </p:sp>
    </p:spTree>
    <p:extLst>
      <p:ext uri="{BB962C8B-B14F-4D97-AF65-F5344CB8AC3E}">
        <p14:creationId xmlns:p14="http://schemas.microsoft.com/office/powerpoint/2010/main" val="366222503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bce9a27-5b0a-449f-9fb6-8c595f94a37c">
      <Terms xmlns="http://schemas.microsoft.com/office/infopath/2007/PartnerControls"/>
    </lcf76f155ced4ddcb4097134ff3c332f>
    <TaxCatchAll xmlns="f91a7437-8fa3-410f-876d-296df1159da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9CCCFE43EE754089B792213E645BB6" ma:contentTypeVersion="14" ma:contentTypeDescription="Create a new document." ma:contentTypeScope="" ma:versionID="da33046006bee5178215956dcd782295">
  <xsd:schema xmlns:xsd="http://www.w3.org/2001/XMLSchema" xmlns:xs="http://www.w3.org/2001/XMLSchema" xmlns:p="http://schemas.microsoft.com/office/2006/metadata/properties" xmlns:ns2="7bce9a27-5b0a-449f-9fb6-8c595f94a37c" xmlns:ns3="f91a7437-8fa3-410f-876d-296df1159da2" targetNamespace="http://schemas.microsoft.com/office/2006/metadata/properties" ma:root="true" ma:fieldsID="947f704f78046f374d0803e3f9f35c7c" ns2:_="" ns3:_="">
    <xsd:import namespace="7bce9a27-5b0a-449f-9fb6-8c595f94a37c"/>
    <xsd:import namespace="f91a7437-8fa3-410f-876d-296df1159d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ce9a27-5b0a-449f-9fb6-8c595f94a3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aa65cf4-6b73-421f-9555-c6d089ad86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a7437-8fa3-410f-876d-296df1159da2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54637056-b76d-4097-8312-a2984424595c}" ma:internalName="TaxCatchAll" ma:showField="CatchAllData" ma:web="f91a7437-8fa3-410f-876d-296df1159d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FD5885-2C83-4E8B-83E7-4AA8C49E2B0C}">
  <ds:schemaRefs>
    <ds:schemaRef ds:uri="http://schemas.microsoft.com/office/2006/metadata/properties"/>
    <ds:schemaRef ds:uri="http://schemas.microsoft.com/office/infopath/2007/PartnerControls"/>
    <ds:schemaRef ds:uri="7bce9a27-5b0a-449f-9fb6-8c595f94a37c"/>
    <ds:schemaRef ds:uri="f91a7437-8fa3-410f-876d-296df1159da2"/>
  </ds:schemaRefs>
</ds:datastoreItem>
</file>

<file path=customXml/itemProps2.xml><?xml version="1.0" encoding="utf-8"?>
<ds:datastoreItem xmlns:ds="http://schemas.openxmlformats.org/officeDocument/2006/customXml" ds:itemID="{45D1E5E9-C944-4A17-8C0E-8E9595D60E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ce9a27-5b0a-449f-9fb6-8c595f94a37c"/>
    <ds:schemaRef ds:uri="f91a7437-8fa3-410f-876d-296df1159d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A948D5-F0D2-4019-A420-42C603418E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4286</TotalTime>
  <Words>856</Words>
  <Application>Microsoft Office PowerPoint</Application>
  <PresentationFormat>Widescreen</PresentationFormat>
  <Paragraphs>140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Aptos</vt:lpstr>
      <vt:lpstr>Arial</vt:lpstr>
      <vt:lpstr>Arial Rounded MT Bold</vt:lpstr>
      <vt:lpstr>Calibri</vt:lpstr>
      <vt:lpstr>Trebuchet MS</vt:lpstr>
      <vt:lpstr>Wingdings 2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Our Community</dc:title>
  <dc:subject/>
  <dc:creator>Andre M</dc:creator>
  <cp:keywords/>
  <dc:description/>
  <cp:lastModifiedBy>Raviteja Amarlapudi</cp:lastModifiedBy>
  <cp:revision>37</cp:revision>
  <cp:lastPrinted>2025-02-20T02:03:07Z</cp:lastPrinted>
  <dcterms:created xsi:type="dcterms:W3CDTF">2022-10-04T14:02:05Z</dcterms:created>
  <dcterms:modified xsi:type="dcterms:W3CDTF">2025-08-08T13:40:32Z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0x010100FF9CCCFE43EE754089B792213E645BB6</vt:lpwstr>
  </property>
  <property fmtid="{D5CDD505-2E9C-101B-9397-08002B2CF9AE}" pid="3" name="MediaServiceImageTags">
    <vt:lpwstr/>
  </property>
</Properties>
</file>